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9" r:id="rId3"/>
    <p:sldId id="312" r:id="rId4"/>
    <p:sldId id="310" r:id="rId5"/>
    <p:sldId id="334" r:id="rId6"/>
    <p:sldId id="335" r:id="rId7"/>
    <p:sldId id="285" r:id="rId8"/>
    <p:sldId id="306" r:id="rId9"/>
    <p:sldId id="307" r:id="rId10"/>
    <p:sldId id="287" r:id="rId11"/>
    <p:sldId id="289" r:id="rId12"/>
    <p:sldId id="288" r:id="rId13"/>
    <p:sldId id="279" r:id="rId14"/>
    <p:sldId id="280" r:id="rId15"/>
    <p:sldId id="323" r:id="rId16"/>
    <p:sldId id="281" r:id="rId17"/>
    <p:sldId id="282" r:id="rId18"/>
    <p:sldId id="325" r:id="rId19"/>
    <p:sldId id="327" r:id="rId20"/>
    <p:sldId id="328" r:id="rId21"/>
    <p:sldId id="329" r:id="rId22"/>
    <p:sldId id="330" r:id="rId23"/>
    <p:sldId id="331" r:id="rId24"/>
    <p:sldId id="332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CC33"/>
    <a:srgbClr val="990099"/>
    <a:srgbClr val="0000FF"/>
    <a:srgbClr val="006600"/>
    <a:srgbClr val="CC3300"/>
    <a:srgbClr val="CC0000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25" autoAdjust="0"/>
  </p:normalViewPr>
  <p:slideViewPr>
    <p:cSldViewPr>
      <p:cViewPr varScale="1">
        <p:scale>
          <a:sx n="72" d="100"/>
          <a:sy n="72" d="100"/>
        </p:scale>
        <p:origin x="7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0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60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5.wmf"/><Relationship Id="rId7" Type="http://schemas.openxmlformats.org/officeDocument/2006/relationships/image" Target="../media/image82.wmf"/><Relationship Id="rId2" Type="http://schemas.openxmlformats.org/officeDocument/2006/relationships/image" Target="../media/image74.wmf"/><Relationship Id="rId1" Type="http://schemas.openxmlformats.org/officeDocument/2006/relationships/image" Target="../media/image60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60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100.wmf"/><Relationship Id="rId7" Type="http://schemas.openxmlformats.org/officeDocument/2006/relationships/image" Target="../media/image103.wmf"/><Relationship Id="rId2" Type="http://schemas.openxmlformats.org/officeDocument/2006/relationships/image" Target="../media/image99.wmf"/><Relationship Id="rId1" Type="http://schemas.openxmlformats.org/officeDocument/2006/relationships/image" Target="../media/image94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9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90.wmf"/><Relationship Id="rId1" Type="http://schemas.openxmlformats.org/officeDocument/2006/relationships/image" Target="../media/image94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90.wmf"/><Relationship Id="rId1" Type="http://schemas.openxmlformats.org/officeDocument/2006/relationships/image" Target="../media/image94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12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90.wmf"/><Relationship Id="rId1" Type="http://schemas.openxmlformats.org/officeDocument/2006/relationships/image" Target="../media/image94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2" Type="http://schemas.openxmlformats.org/officeDocument/2006/relationships/image" Target="../media/image125.wmf"/><Relationship Id="rId1" Type="http://schemas.openxmlformats.org/officeDocument/2006/relationships/image" Target="../media/image9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9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577" tIns="48288" rIns="96577" bIns="482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6577" tIns="48288" rIns="96577" bIns="48288" rtlCol="0"/>
          <a:lstStyle>
            <a:lvl1pPr algn="r">
              <a:defRPr sz="1200"/>
            </a:lvl1pPr>
          </a:lstStyle>
          <a:p>
            <a:fld id="{A5666D2A-A2E2-4E53-A4C5-4C982333A6EA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577" tIns="48288" rIns="96577" bIns="482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6577" tIns="48288" rIns="96577" bIns="48288" rtlCol="0" anchor="b"/>
          <a:lstStyle>
            <a:lvl1pPr algn="r">
              <a:defRPr sz="1200"/>
            </a:lvl1pPr>
          </a:lstStyle>
          <a:p>
            <a:fld id="{AB097CF9-F38D-441C-868F-6E80DDDD7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7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170238" cy="479425"/>
          </a:xfrm>
          <a:prstGeom prst="rect">
            <a:avLst/>
          </a:prstGeom>
        </p:spPr>
        <p:txBody>
          <a:bodyPr vert="horz" lIns="91386" tIns="45694" rIns="91386" bIns="456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5"/>
            <a:ext cx="3170238" cy="479425"/>
          </a:xfrm>
          <a:prstGeom prst="rect">
            <a:avLst/>
          </a:prstGeom>
        </p:spPr>
        <p:txBody>
          <a:bodyPr vert="horz" lIns="91386" tIns="45694" rIns="91386" bIns="45694" rtlCol="0"/>
          <a:lstStyle>
            <a:lvl1pPr algn="r">
              <a:defRPr sz="1200"/>
            </a:lvl1pPr>
          </a:lstStyle>
          <a:p>
            <a:fld id="{C9CDC4C5-6F23-45E1-B37D-EFE0572CDD62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6" tIns="45694" rIns="91386" bIns="456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2" y="4560893"/>
            <a:ext cx="5851525" cy="4319587"/>
          </a:xfrm>
          <a:prstGeom prst="rect">
            <a:avLst/>
          </a:prstGeom>
        </p:spPr>
        <p:txBody>
          <a:bodyPr vert="horz" lIns="91386" tIns="45694" rIns="91386" bIns="456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20192"/>
            <a:ext cx="3170238" cy="479425"/>
          </a:xfrm>
          <a:prstGeom prst="rect">
            <a:avLst/>
          </a:prstGeom>
        </p:spPr>
        <p:txBody>
          <a:bodyPr vert="horz" lIns="91386" tIns="45694" rIns="91386" bIns="456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2"/>
            <a:ext cx="3170238" cy="479425"/>
          </a:xfrm>
          <a:prstGeom prst="rect">
            <a:avLst/>
          </a:prstGeom>
        </p:spPr>
        <p:txBody>
          <a:bodyPr vert="horz" lIns="91386" tIns="45694" rIns="91386" bIns="45694" rtlCol="0" anchor="b"/>
          <a:lstStyle>
            <a:lvl1pPr algn="r">
              <a:defRPr sz="1200"/>
            </a:lvl1pPr>
          </a:lstStyle>
          <a:p>
            <a:fld id="{6829AF8F-BEB2-40BA-B974-A42FBAEF0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6DF5-1B5A-4502-AD56-123FFB90758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</a:t>
            </a:r>
            <a:fld id="{84857A61-EEEE-4431-ABD1-970D069D3B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6DF5-1B5A-4502-AD56-123FFB90758E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</a:t>
            </a:r>
            <a:fld id="{84857A61-EEEE-4431-ABD1-970D069D3B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183B-26C0-4F5C-A235-17388A7B2F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A61-EEEE-4431-ABD1-970D069D3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L7b-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56532" y="6550223"/>
            <a:ext cx="623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Copyright © 2014, Prof. M. L. Kraft (mlkraft@illinois.edu).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6" r:id="rId13"/>
    <p:sldLayoutId id="214748367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53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6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5.jpg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53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6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77.bin"/><Relationship Id="rId3" Type="http://schemas.openxmlformats.org/officeDocument/2006/relationships/image" Target="../media/image68.tiff"/><Relationship Id="rId21" Type="http://schemas.openxmlformats.org/officeDocument/2006/relationships/image" Target="../media/image65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72.wmf"/><Relationship Id="rId3" Type="http://schemas.openxmlformats.org/officeDocument/2006/relationships/image" Target="../media/image68.tif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1.wmf"/><Relationship Id="rId5" Type="http://schemas.openxmlformats.org/officeDocument/2006/relationships/image" Target="../media/image60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8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77.wmf"/><Relationship Id="rId3" Type="http://schemas.openxmlformats.org/officeDocument/2006/relationships/image" Target="../media/image68.tif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76.wmf"/><Relationship Id="rId5" Type="http://schemas.openxmlformats.org/officeDocument/2006/relationships/image" Target="../media/image60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9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100.bin"/><Relationship Id="rId3" Type="http://schemas.openxmlformats.org/officeDocument/2006/relationships/image" Target="../media/image68.tiff"/><Relationship Id="rId21" Type="http://schemas.openxmlformats.org/officeDocument/2006/relationships/image" Target="../media/image84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79.wmf"/><Relationship Id="rId5" Type="http://schemas.openxmlformats.org/officeDocument/2006/relationships/image" Target="../media/image60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9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88.wmf"/><Relationship Id="rId3" Type="http://schemas.openxmlformats.org/officeDocument/2006/relationships/image" Target="../media/image68.tif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87.wmf"/><Relationship Id="rId5" Type="http://schemas.openxmlformats.org/officeDocument/2006/relationships/image" Target="../media/image60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0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11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116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9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04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90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0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30.bin"/><Relationship Id="rId18" Type="http://schemas.openxmlformats.org/officeDocument/2006/relationships/image" Target="../media/image110.wmf"/><Relationship Id="rId3" Type="http://schemas.openxmlformats.org/officeDocument/2006/relationships/oleObject" Target="../embeddings/oleObject125.bin"/><Relationship Id="rId21" Type="http://schemas.openxmlformats.org/officeDocument/2006/relationships/oleObject" Target="../embeddings/oleObject134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33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35.bin"/><Relationship Id="rId21" Type="http://schemas.openxmlformats.org/officeDocument/2006/relationships/oleObject" Target="../embeddings/oleObject144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16.wmf"/><Relationship Id="rId22" Type="http://schemas.openxmlformats.org/officeDocument/2006/relationships/image" Target="../media/image11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121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6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10" Type="http://schemas.openxmlformats.org/officeDocument/2006/relationships/image" Target="../media/image12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3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6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Mary\class%20stuff\CHBE%20424%20Fall%202014\Sbatch5.avi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Fixed-Volume CSTR Start-Up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8382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Isothermal (unusual, but simple case), well-mixed CSTR</a:t>
            </a:r>
          </a:p>
          <a:p>
            <a:pPr>
              <a:spcAft>
                <a:spcPts val="600"/>
              </a:spcAft>
            </a:pPr>
            <a:r>
              <a:rPr lang="en-US" sz="2000" u="sng" dirty="0" smtClean="0"/>
              <a:t>Unsteady state</a:t>
            </a:r>
            <a:r>
              <a:rPr lang="en-US" sz="2000" dirty="0" smtClean="0"/>
              <a:t>: concentrations vary with time &amp; accumulation is non-zero</a:t>
            </a:r>
          </a:p>
          <a:p>
            <a:pPr marL="749300" indent="-749300">
              <a:spcAft>
                <a:spcPts val="600"/>
              </a:spcAft>
            </a:pPr>
            <a:r>
              <a:rPr lang="en-US" sz="2000" b="1" dirty="0" smtClean="0"/>
              <a:t>Goal: Determine the time required to reach steady-state operation and C</a:t>
            </a:r>
            <a:r>
              <a:rPr lang="en-US" sz="2000" b="1" baseline="-25000" dirty="0" smtClean="0"/>
              <a:t>A</a:t>
            </a:r>
            <a:r>
              <a:rPr lang="en-US" sz="2000" b="1" dirty="0" smtClean="0"/>
              <a:t> as a function of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4368" y="2844800"/>
            <a:ext cx="192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moles A in CSTR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</a:rPr>
              <a:t>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wrt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time while in unsteady state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2362200" y="2362200"/>
            <a:ext cx="5439310" cy="504251"/>
            <a:chOff x="1570503" y="2951893"/>
            <a:chExt cx="5438746" cy="504086"/>
          </a:xfrm>
        </p:grpSpPr>
        <p:sp>
          <p:nvSpPr>
            <p:cNvPr id="27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In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28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Out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04378" y="2951893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2666299" y="2989975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Generation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Accumulation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83966"/>
              </p:ext>
            </p:extLst>
          </p:nvPr>
        </p:nvGraphicFramePr>
        <p:xfrm>
          <a:off x="2179638" y="2927350"/>
          <a:ext cx="48942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" name="Equation" r:id="rId3" imgW="3911400" imgH="622080" progId="Equation.DSMT4">
                  <p:embed/>
                </p:oleObj>
              </mc:Choice>
              <mc:Fallback>
                <p:oleObj name="Equation" r:id="rId3" imgW="391140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2927350"/>
                        <a:ext cx="4894262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4572000" y="1207532"/>
            <a:ext cx="1219200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876800" y="3086100"/>
            <a:ext cx="533400" cy="5334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5607420" y="1587638"/>
            <a:ext cx="2819400" cy="15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300355" y="2857500"/>
            <a:ext cx="762000" cy="914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6200" y="2476500"/>
            <a:ext cx="2031527" cy="2045732"/>
            <a:chOff x="304800" y="2012790"/>
            <a:chExt cx="2031527" cy="2045732"/>
          </a:xfrm>
        </p:grpSpPr>
        <p:grpSp>
          <p:nvGrpSpPr>
            <p:cNvPr id="42" name="Group 39"/>
            <p:cNvGrpSpPr/>
            <p:nvPr/>
          </p:nvGrpSpPr>
          <p:grpSpPr>
            <a:xfrm>
              <a:off x="304800" y="2012790"/>
              <a:ext cx="1738779" cy="2045732"/>
              <a:chOff x="2732567" y="1582952"/>
              <a:chExt cx="1738779" cy="1310244"/>
            </a:xfrm>
          </p:grpSpPr>
          <p:grpSp>
            <p:nvGrpSpPr>
              <p:cNvPr id="49" name="Group 25"/>
              <p:cNvGrpSpPr>
                <a:grpSpLocks/>
              </p:cNvGrpSpPr>
              <p:nvPr/>
            </p:nvGrpSpPr>
            <p:grpSpPr bwMode="auto">
              <a:xfrm>
                <a:off x="3200400" y="1600195"/>
                <a:ext cx="1077913" cy="1293001"/>
                <a:chOff x="3708400" y="3543300"/>
                <a:chExt cx="1077913" cy="1454628"/>
              </a:xfrm>
            </p:grpSpPr>
            <p:sp>
              <p:nvSpPr>
                <p:cNvPr id="52" name="Rectangle 4"/>
                <p:cNvSpPr>
                  <a:spLocks noChangeArrowheads="1"/>
                </p:cNvSpPr>
                <p:nvPr/>
              </p:nvSpPr>
              <p:spPr bwMode="auto">
                <a:xfrm>
                  <a:off x="3708400" y="3994070"/>
                  <a:ext cx="1066800" cy="1003858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altLang="en-US" u="none">
                    <a:solidFill>
                      <a:srgbClr val="FFFF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53" name="Line 5"/>
                <p:cNvSpPr>
                  <a:spLocks noChangeShapeType="1"/>
                </p:cNvSpPr>
                <p:nvPr/>
              </p:nvSpPr>
              <p:spPr bwMode="auto">
                <a:xfrm>
                  <a:off x="4241800" y="3543300"/>
                  <a:ext cx="0" cy="1251833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54" name="Oval 6"/>
                <p:cNvSpPr>
                  <a:spLocks noChangeArrowheads="1"/>
                </p:cNvSpPr>
                <p:nvPr/>
              </p:nvSpPr>
              <p:spPr bwMode="auto">
                <a:xfrm>
                  <a:off x="4241800" y="4723403"/>
                  <a:ext cx="381000" cy="1524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55" name="Oval 7"/>
                <p:cNvSpPr>
                  <a:spLocks noChangeArrowheads="1"/>
                </p:cNvSpPr>
                <p:nvPr/>
              </p:nvSpPr>
              <p:spPr bwMode="auto">
                <a:xfrm>
                  <a:off x="3860800" y="4723403"/>
                  <a:ext cx="381000" cy="1524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56" name="Freeform 8"/>
                <p:cNvSpPr>
                  <a:spLocks/>
                </p:cNvSpPr>
                <p:nvPr/>
              </p:nvSpPr>
              <p:spPr bwMode="auto">
                <a:xfrm>
                  <a:off x="3708400" y="4339068"/>
                  <a:ext cx="1077913" cy="177800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192" y="8"/>
                    </a:cxn>
                    <a:cxn ang="0">
                      <a:pos x="240" y="104"/>
                    </a:cxn>
                    <a:cxn ang="0">
                      <a:pos x="384" y="56"/>
                    </a:cxn>
                    <a:cxn ang="0">
                      <a:pos x="528" y="56"/>
                    </a:cxn>
                    <a:cxn ang="0">
                      <a:pos x="624" y="8"/>
                    </a:cxn>
                    <a:cxn ang="0">
                      <a:pos x="672" y="56"/>
                    </a:cxn>
                    <a:cxn ang="0">
                      <a:pos x="672" y="104"/>
                    </a:cxn>
                  </a:cxnLst>
                  <a:rect l="0" t="0" r="r" b="b"/>
                  <a:pathLst>
                    <a:path w="679" h="112">
                      <a:moveTo>
                        <a:pt x="0" y="56"/>
                      </a:moveTo>
                      <a:cubicBezTo>
                        <a:pt x="76" y="28"/>
                        <a:pt x="152" y="0"/>
                        <a:pt x="192" y="8"/>
                      </a:cubicBezTo>
                      <a:cubicBezTo>
                        <a:pt x="231" y="15"/>
                        <a:pt x="207" y="95"/>
                        <a:pt x="240" y="104"/>
                      </a:cubicBezTo>
                      <a:cubicBezTo>
                        <a:pt x="272" y="112"/>
                        <a:pt x="336" y="64"/>
                        <a:pt x="384" y="56"/>
                      </a:cubicBezTo>
                      <a:cubicBezTo>
                        <a:pt x="432" y="48"/>
                        <a:pt x="488" y="63"/>
                        <a:pt x="528" y="56"/>
                      </a:cubicBezTo>
                      <a:cubicBezTo>
                        <a:pt x="567" y="48"/>
                        <a:pt x="600" y="8"/>
                        <a:pt x="624" y="8"/>
                      </a:cubicBezTo>
                      <a:cubicBezTo>
                        <a:pt x="648" y="8"/>
                        <a:pt x="664" y="40"/>
                        <a:pt x="672" y="56"/>
                      </a:cubicBezTo>
                      <a:cubicBezTo>
                        <a:pt x="679" y="71"/>
                        <a:pt x="675" y="87"/>
                        <a:pt x="672" y="104"/>
                      </a:cubicBezTo>
                    </a:path>
                  </a:pathLst>
                </a:custGeom>
                <a:noFill/>
                <a:ln w="38100" cmpd="sng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2732567" y="1624283"/>
                <a:ext cx="756938" cy="236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A0</a:t>
                </a:r>
                <a:r>
                  <a:rPr lang="en-US" dirty="0" smtClean="0">
                    <a:latin typeface="Symbol" pitchFamily="18" charset="2"/>
                  </a:rPr>
                  <a:t>u</a:t>
                </a:r>
                <a:r>
                  <a:rPr lang="en-US" baseline="-25000" dirty="0" smtClean="0"/>
                  <a:t>0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99367" y="1582952"/>
                <a:ext cx="671979" cy="236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Symbol" pitchFamily="18" charset="2"/>
                  </a:rPr>
                  <a:t>u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endParaRPr lang="en-US" dirty="0"/>
              </a:p>
            </p:txBody>
          </p:sp>
        </p:grpSp>
        <p:grpSp>
          <p:nvGrpSpPr>
            <p:cNvPr id="43" name="Group 54"/>
            <p:cNvGrpSpPr/>
            <p:nvPr/>
          </p:nvGrpSpPr>
          <p:grpSpPr>
            <a:xfrm>
              <a:off x="304800" y="2458321"/>
              <a:ext cx="762000" cy="533400"/>
              <a:chOff x="2362200" y="1162921"/>
              <a:chExt cx="1066800" cy="533400"/>
            </a:xfrm>
          </p:grpSpPr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 flipV="1">
                <a:off x="2362200" y="1162921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3429000" y="1162921"/>
                <a:ext cx="0" cy="53340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  <p:grpSp>
          <p:nvGrpSpPr>
            <p:cNvPr id="44" name="Group 55"/>
            <p:cNvGrpSpPr/>
            <p:nvPr/>
          </p:nvGrpSpPr>
          <p:grpSpPr>
            <a:xfrm>
              <a:off x="1513367" y="2438400"/>
              <a:ext cx="822960" cy="1005840"/>
              <a:chOff x="1513367" y="2438400"/>
              <a:chExt cx="822960" cy="1005840"/>
            </a:xfrm>
          </p:grpSpPr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V="1">
                <a:off x="1524000" y="2438400"/>
                <a:ext cx="0" cy="100584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 flipV="1">
                <a:off x="1513367" y="2438400"/>
                <a:ext cx="822960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1905000" y="3890546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000" dirty="0" smtClean="0">
                <a:solidFill>
                  <a:srgbClr val="0000FF"/>
                </a:solidFill>
              </a:rPr>
              <a:t>Use </a:t>
            </a:r>
            <a:r>
              <a:rPr lang="en-GB" altLang="zh-TW" sz="2000" i="1" u="sng" dirty="0" smtClean="0">
                <a:solidFill>
                  <a:srgbClr val="0000FF"/>
                </a:solidFill>
              </a:rPr>
              <a:t>concentration</a:t>
            </a:r>
            <a:r>
              <a:rPr lang="en-GB" altLang="zh-TW" sz="2000" dirty="0" smtClean="0">
                <a:solidFill>
                  <a:srgbClr val="0000FF"/>
                </a:solidFill>
              </a:rPr>
              <a:t> rather than conversion in the balance </a:t>
            </a:r>
            <a:r>
              <a:rPr lang="en-GB" altLang="zh-TW" sz="2000" dirty="0" err="1" smtClean="0">
                <a:solidFill>
                  <a:srgbClr val="0000FF"/>
                </a:solidFill>
              </a:rPr>
              <a:t>eqs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94635"/>
              </p:ext>
            </p:extLst>
          </p:nvPr>
        </p:nvGraphicFramePr>
        <p:xfrm>
          <a:off x="2913063" y="5791200"/>
          <a:ext cx="3317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Equation" r:id="rId5" imgW="3200400" imgH="685800" progId="Equation.DSMT4">
                  <p:embed/>
                </p:oleObj>
              </mc:Choice>
              <mc:Fallback>
                <p:oleObj name="Equation" r:id="rId5" imgW="3200400" imgH="685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5791200"/>
                        <a:ext cx="3317875" cy="685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6288"/>
              </p:ext>
            </p:extLst>
          </p:nvPr>
        </p:nvGraphicFramePr>
        <p:xfrm>
          <a:off x="2476500" y="4347746"/>
          <a:ext cx="27495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" name="Equation" r:id="rId7" imgW="2654280" imgH="622080" progId="Equation.DSMT4">
                  <p:embed/>
                </p:oleObj>
              </mc:Choice>
              <mc:Fallback>
                <p:oleObj name="Equation" r:id="rId7" imgW="2654280" imgH="622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347746"/>
                        <a:ext cx="274955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704597"/>
              </p:ext>
            </p:extLst>
          </p:nvPr>
        </p:nvGraphicFramePr>
        <p:xfrm>
          <a:off x="5372100" y="4487446"/>
          <a:ext cx="1143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" name="Equation" r:id="rId9" imgW="1155600" imgH="330120" progId="Equation.DSMT4">
                  <p:embed/>
                </p:oleObj>
              </mc:Choice>
              <mc:Fallback>
                <p:oleObj name="Equation" r:id="rId9" imgW="115560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487446"/>
                        <a:ext cx="1143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4419600" y="49530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Integrate to find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 </a:t>
            </a:r>
            <a:r>
              <a:rPr lang="en-US" sz="2000" dirty="0" smtClean="0">
                <a:solidFill>
                  <a:srgbClr val="0000FF"/>
                </a:solidFill>
              </a:rPr>
              <a:t>(t) while CSTR of 1</a:t>
            </a:r>
            <a:r>
              <a:rPr lang="en-US" sz="2000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dirty="0" smtClean="0">
                <a:solidFill>
                  <a:srgbClr val="0000FF"/>
                </a:solidFill>
              </a:rPr>
              <a:t> order </a:t>
            </a:r>
            <a:r>
              <a:rPr lang="en-US" sz="2000" dirty="0" err="1" smtClean="0">
                <a:solidFill>
                  <a:srgbClr val="0000FF"/>
                </a:solidFill>
              </a:rPr>
              <a:t>rxn</a:t>
            </a:r>
            <a:r>
              <a:rPr lang="en-US" sz="2000" dirty="0" smtClean="0">
                <a:solidFill>
                  <a:srgbClr val="0000FF"/>
                </a:solidFill>
              </a:rPr>
              <a:t> is in unsteady-state:</a:t>
            </a:r>
          </a:p>
        </p:txBody>
      </p:sp>
      <p:graphicFrame>
        <p:nvGraphicFramePr>
          <p:cNvPr id="103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774093"/>
              </p:ext>
            </p:extLst>
          </p:nvPr>
        </p:nvGraphicFramePr>
        <p:xfrm>
          <a:off x="990600" y="4975086"/>
          <a:ext cx="33289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Equation" r:id="rId11" imgW="3213000" imgH="622080" progId="Equation.DSMT4">
                  <p:embed/>
                </p:oleObj>
              </mc:Choice>
              <mc:Fallback>
                <p:oleObj name="Equation" r:id="rId11" imgW="3213000" imgH="622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975086"/>
                        <a:ext cx="33289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173503"/>
            <a:ext cx="4943329" cy="664697"/>
            <a:chOff x="274162" y="173503"/>
            <a:chExt cx="4943329" cy="664697"/>
          </a:xfrm>
        </p:grpSpPr>
        <p:sp>
          <p:nvSpPr>
            <p:cNvPr id="6" name="TextBox 5"/>
            <p:cNvSpPr txBox="1"/>
            <p:nvPr/>
          </p:nvSpPr>
          <p:spPr>
            <a:xfrm>
              <a:off x="274162" y="191869"/>
              <a:ext cx="1391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X=0</a:t>
              </a:r>
            </a:p>
            <a:p>
              <a:pPr algn="ctr"/>
              <a:r>
                <a:rPr lang="en-US" dirty="0" smtClean="0"/>
                <a:t>P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20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1000" y="533400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815660" y="260130"/>
              <a:ext cx="1905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3620" y="33036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PBR, 1000 kg cat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7736" y="173503"/>
              <a:ext cx="1174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X=?</a:t>
              </a:r>
            </a:p>
            <a:p>
              <a:pPr algn="ctr"/>
              <a:r>
                <a:rPr lang="en-US" dirty="0" smtClean="0"/>
                <a:t>P = ?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45891" y="515034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19529" y="0"/>
            <a:ext cx="412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and P is measured at the outlet of the PBR? </a:t>
            </a:r>
            <a:r>
              <a:rPr lang="en-US" sz="2000" dirty="0">
                <a:solidFill>
                  <a:srgbClr val="006600"/>
                </a:solidFill>
              </a:rPr>
              <a:t>The </a:t>
            </a:r>
            <a:r>
              <a:rPr lang="en-US" sz="2000" dirty="0" err="1">
                <a:solidFill>
                  <a:srgbClr val="006600"/>
                </a:solidFill>
              </a:rPr>
              <a:t>rxn</a:t>
            </a:r>
            <a:r>
              <a:rPr lang="en-US" sz="2000" dirty="0">
                <a:solidFill>
                  <a:srgbClr val="006600"/>
                </a:solidFill>
              </a:rPr>
              <a:t> is isothermal at 300 K, assume ideal gas behavior, and the feed contains pure A (g).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8" y="826325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</a:t>
            </a:r>
            <a:r>
              <a:rPr lang="en-US" dirty="0" smtClean="0">
                <a:latin typeface="Arial"/>
                <a:cs typeface="Arial"/>
              </a:rPr>
              <a:t>→B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		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= 0.0008/kg</a:t>
            </a:r>
          </a:p>
          <a:p>
            <a:r>
              <a:rPr lang="en-US" dirty="0" smtClean="0">
                <a:latin typeface="Arial"/>
                <a:cs typeface="Arial"/>
              </a:rPr>
              <a:t>k=0.1 dm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mol∙min∙kg</a:t>
            </a:r>
            <a:r>
              <a:rPr lang="en-US" dirty="0" smtClean="0">
                <a:latin typeface="Arial"/>
                <a:cs typeface="Arial"/>
              </a:rPr>
              <a:t> cat at 300 K</a:t>
            </a:r>
          </a:p>
          <a:p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baseline="-25000" dirty="0" smtClean="0">
                <a:latin typeface="Arial"/>
                <a:cs typeface="Arial"/>
              </a:rPr>
              <a:t>A0 </a:t>
            </a:r>
            <a:r>
              <a:rPr lang="en-US" dirty="0" smtClean="0">
                <a:latin typeface="Arial"/>
                <a:cs typeface="Arial"/>
              </a:rPr>
              <a:t>= 10 </a:t>
            </a:r>
            <a:r>
              <a:rPr lang="en-US" dirty="0" err="1" smtClean="0">
                <a:latin typeface="Arial"/>
                <a:cs typeface="Arial"/>
              </a:rPr>
              <a:t>mol</a:t>
            </a:r>
            <a:r>
              <a:rPr lang="en-US" dirty="0" smtClean="0">
                <a:latin typeface="Arial"/>
                <a:cs typeface="Arial"/>
              </a:rPr>
              <a:t> min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0245"/>
              </p:ext>
            </p:extLst>
          </p:nvPr>
        </p:nvGraphicFramePr>
        <p:xfrm>
          <a:off x="808080" y="1743559"/>
          <a:ext cx="379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3" name="Equation" r:id="rId3" imgW="3657600" imgH="889000" progId="Equation.DSMT4">
                  <p:embed/>
                </p:oleObj>
              </mc:Choice>
              <mc:Fallback>
                <p:oleObj name="Equation" r:id="rId3" imgW="3657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80" y="1743559"/>
                        <a:ext cx="3797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63110"/>
              </p:ext>
            </p:extLst>
          </p:nvPr>
        </p:nvGraphicFramePr>
        <p:xfrm>
          <a:off x="4991100" y="1794359"/>
          <a:ext cx="3162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4" name="Equation" r:id="rId5" imgW="3162240" imgH="787320" progId="Equation.DSMT4">
                  <p:embed/>
                </p:oleObj>
              </mc:Choice>
              <mc:Fallback>
                <p:oleObj name="Equation" r:id="rId5" imgW="3162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794359"/>
                        <a:ext cx="3162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5300" y="26670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Simultaneously </a:t>
            </a:r>
            <a:r>
              <a:rPr lang="en-US" sz="2000" dirty="0">
                <a:solidFill>
                  <a:srgbClr val="0000FF"/>
                </a:solidFill>
              </a:rPr>
              <a:t>solve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r>
              <a:rPr lang="en-US" sz="2000" baseline="-25000" dirty="0" err="1">
                <a:solidFill>
                  <a:srgbClr val="0000FF"/>
                </a:solidFill>
              </a:rPr>
              <a:t>A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dirty="0" err="1">
                <a:solidFill>
                  <a:srgbClr val="0000FF"/>
                </a:solidFill>
              </a:rPr>
              <a:t>dP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(or </a:t>
            </a:r>
            <a:r>
              <a:rPr lang="en-US" sz="2000" dirty="0" err="1">
                <a:solidFill>
                  <a:srgbClr val="0000FF"/>
                </a:solidFill>
              </a:rPr>
              <a:t>dy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 smtClean="0">
                <a:solidFill>
                  <a:srgbClr val="0000FF"/>
                </a:solidFill>
              </a:rPr>
              <a:t>) using Polymath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894472"/>
              </p:ext>
            </p:extLst>
          </p:nvPr>
        </p:nvGraphicFramePr>
        <p:xfrm>
          <a:off x="1158875" y="3200400"/>
          <a:ext cx="939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5"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8875" y="3200400"/>
                        <a:ext cx="939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23904"/>
              </p:ext>
            </p:extLst>
          </p:nvPr>
        </p:nvGraphicFramePr>
        <p:xfrm>
          <a:off x="3257550" y="3097590"/>
          <a:ext cx="196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6" name="Equation" r:id="rId9" imgW="1968480" imgH="660240" progId="Equation.DSMT4">
                  <p:embed/>
                </p:oleObj>
              </mc:Choice>
              <mc:Fallback>
                <p:oleObj name="Equation" r:id="rId9" imgW="1968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7550" y="3097590"/>
                        <a:ext cx="1968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10390"/>
              </p:ext>
            </p:extLst>
          </p:nvPr>
        </p:nvGraphicFramePr>
        <p:xfrm>
          <a:off x="6384925" y="3103686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17" name="Equation" r:id="rId11" imgW="1600200" imgH="685800" progId="Equation.DSMT4">
                  <p:embed/>
                </p:oleObj>
              </mc:Choice>
              <mc:Fallback>
                <p:oleObj name="Equation" r:id="rId11" imgW="1600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103686"/>
                        <a:ext cx="160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8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0" y="173503"/>
            <a:ext cx="4943329" cy="664697"/>
            <a:chOff x="274162" y="173503"/>
            <a:chExt cx="4943329" cy="664697"/>
          </a:xfrm>
        </p:grpSpPr>
        <p:sp>
          <p:nvSpPr>
            <p:cNvPr id="6" name="TextBox 5"/>
            <p:cNvSpPr txBox="1"/>
            <p:nvPr/>
          </p:nvSpPr>
          <p:spPr>
            <a:xfrm>
              <a:off x="274162" y="191869"/>
              <a:ext cx="13917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X=0</a:t>
              </a:r>
            </a:p>
            <a:p>
              <a:pPr algn="ctr"/>
              <a:r>
                <a:rPr lang="en-US" dirty="0" smtClean="0"/>
                <a:t>P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20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1000" y="533400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815660" y="260130"/>
              <a:ext cx="1905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3620" y="33036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PBR, 1000 kg cat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7736" y="173503"/>
              <a:ext cx="1174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X=?</a:t>
              </a:r>
            </a:p>
            <a:p>
              <a:pPr algn="ctr"/>
              <a:r>
                <a:rPr lang="en-US" dirty="0" smtClean="0"/>
                <a:t>P = ?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45891" y="515034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19529" y="0"/>
            <a:ext cx="412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and P is measured at the outlet of the PBR? </a:t>
            </a:r>
            <a:r>
              <a:rPr lang="en-US" sz="2000" dirty="0">
                <a:solidFill>
                  <a:srgbClr val="006600"/>
                </a:solidFill>
              </a:rPr>
              <a:t>The </a:t>
            </a:r>
            <a:r>
              <a:rPr lang="en-US" sz="2000" dirty="0" err="1">
                <a:solidFill>
                  <a:srgbClr val="006600"/>
                </a:solidFill>
              </a:rPr>
              <a:t>rxn</a:t>
            </a:r>
            <a:r>
              <a:rPr lang="en-US" sz="2000" dirty="0">
                <a:solidFill>
                  <a:srgbClr val="006600"/>
                </a:solidFill>
              </a:rPr>
              <a:t> is isothermal at 300 K, assume ideal gas behavior, and the feed contains pure A (g</a:t>
            </a:r>
            <a:r>
              <a:rPr lang="en-US" sz="2000" dirty="0" smtClean="0">
                <a:solidFill>
                  <a:srgbClr val="006600"/>
                </a:solidFill>
              </a:rPr>
              <a:t>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8" y="826325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</a:t>
            </a:r>
            <a:r>
              <a:rPr lang="en-US" dirty="0" smtClean="0">
                <a:latin typeface="Arial"/>
                <a:cs typeface="Arial"/>
              </a:rPr>
              <a:t>→B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		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= 0.0008/kg</a:t>
            </a:r>
          </a:p>
          <a:p>
            <a:r>
              <a:rPr lang="en-US" dirty="0" smtClean="0">
                <a:latin typeface="Arial"/>
                <a:cs typeface="Arial"/>
              </a:rPr>
              <a:t>k=0.1 dm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mol∙min∙kg</a:t>
            </a:r>
            <a:r>
              <a:rPr lang="en-US" dirty="0" smtClean="0">
                <a:latin typeface="Arial"/>
                <a:cs typeface="Arial"/>
              </a:rPr>
              <a:t> cat at 300 K</a:t>
            </a:r>
          </a:p>
          <a:p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baseline="-25000" dirty="0" smtClean="0">
                <a:latin typeface="Arial"/>
                <a:cs typeface="Arial"/>
              </a:rPr>
              <a:t>A0 </a:t>
            </a:r>
            <a:r>
              <a:rPr lang="en-US" dirty="0" smtClean="0">
                <a:latin typeface="Arial"/>
                <a:cs typeface="Arial"/>
              </a:rPr>
              <a:t>= 10 </a:t>
            </a:r>
            <a:r>
              <a:rPr lang="en-US" dirty="0" err="1" smtClean="0">
                <a:latin typeface="Arial"/>
                <a:cs typeface="Arial"/>
              </a:rPr>
              <a:t>mol</a:t>
            </a:r>
            <a:r>
              <a:rPr lang="en-US" dirty="0" smtClean="0">
                <a:latin typeface="Arial"/>
                <a:cs typeface="Arial"/>
              </a:rPr>
              <a:t> min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472044"/>
              </p:ext>
            </p:extLst>
          </p:nvPr>
        </p:nvGraphicFramePr>
        <p:xfrm>
          <a:off x="808080" y="1743559"/>
          <a:ext cx="379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" name="Equation" r:id="rId3" imgW="3657600" imgH="889000" progId="Equation.DSMT4">
                  <p:embed/>
                </p:oleObj>
              </mc:Choice>
              <mc:Fallback>
                <p:oleObj name="Equation" r:id="rId3" imgW="3657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80" y="1743559"/>
                        <a:ext cx="3797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29127"/>
              </p:ext>
            </p:extLst>
          </p:nvPr>
        </p:nvGraphicFramePr>
        <p:xfrm>
          <a:off x="4991100" y="1794359"/>
          <a:ext cx="3162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3" name="Equation" r:id="rId5" imgW="3162240" imgH="787320" progId="Equation.DSMT4">
                  <p:embed/>
                </p:oleObj>
              </mc:Choice>
              <mc:Fallback>
                <p:oleObj name="Equation" r:id="rId5" imgW="3162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1794359"/>
                        <a:ext cx="3162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5300" y="26670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Simultaneously </a:t>
            </a:r>
            <a:r>
              <a:rPr lang="en-US" sz="2000" dirty="0">
                <a:solidFill>
                  <a:srgbClr val="0000FF"/>
                </a:solidFill>
              </a:rPr>
              <a:t>solve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r>
              <a:rPr lang="en-US" sz="2000" baseline="-25000" dirty="0" err="1">
                <a:solidFill>
                  <a:srgbClr val="0000FF"/>
                </a:solidFill>
              </a:rPr>
              <a:t>A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dirty="0" err="1">
                <a:solidFill>
                  <a:srgbClr val="0000FF"/>
                </a:solidFill>
              </a:rPr>
              <a:t>dP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(or </a:t>
            </a:r>
            <a:r>
              <a:rPr lang="en-US" sz="2000" dirty="0" err="1">
                <a:solidFill>
                  <a:srgbClr val="0000FF"/>
                </a:solidFill>
              </a:rPr>
              <a:t>dy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 smtClean="0">
                <a:solidFill>
                  <a:srgbClr val="0000FF"/>
                </a:solidFill>
              </a:rPr>
              <a:t>) using Polymath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11216"/>
              </p:ext>
            </p:extLst>
          </p:nvPr>
        </p:nvGraphicFramePr>
        <p:xfrm>
          <a:off x="1158875" y="3200400"/>
          <a:ext cx="939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4"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8875" y="3200400"/>
                        <a:ext cx="939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54253"/>
              </p:ext>
            </p:extLst>
          </p:nvPr>
        </p:nvGraphicFramePr>
        <p:xfrm>
          <a:off x="3257550" y="3097590"/>
          <a:ext cx="196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5" name="Equation" r:id="rId9" imgW="1968480" imgH="660240" progId="Equation.DSMT4">
                  <p:embed/>
                </p:oleObj>
              </mc:Choice>
              <mc:Fallback>
                <p:oleObj name="Equation" r:id="rId9" imgW="1968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57550" y="3097590"/>
                        <a:ext cx="1968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69017"/>
              </p:ext>
            </p:extLst>
          </p:nvPr>
        </p:nvGraphicFramePr>
        <p:xfrm>
          <a:off x="6384925" y="3103686"/>
          <a:ext cx="160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6" name="Equation" r:id="rId11" imgW="1600200" imgH="685800" progId="Equation.DSMT4">
                  <p:embed/>
                </p:oleObj>
              </mc:Choice>
              <mc:Fallback>
                <p:oleObj name="Equation" r:id="rId11" imgW="1600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103686"/>
                        <a:ext cx="1600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64834"/>
            <a:ext cx="7315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68"/>
            <a:ext cx="5218176" cy="68546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6080" y="2590800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733800" y="2705100"/>
            <a:ext cx="31242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879336" y="30919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0.93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and P is measured at the outlet of the PBR? </a:t>
            </a:r>
            <a:r>
              <a:rPr lang="en-US" sz="2000" dirty="0">
                <a:solidFill>
                  <a:srgbClr val="006600"/>
                </a:solidFill>
              </a:rPr>
              <a:t>The </a:t>
            </a:r>
            <a:r>
              <a:rPr lang="en-US" sz="2000" dirty="0" err="1">
                <a:solidFill>
                  <a:srgbClr val="006600"/>
                </a:solidFill>
              </a:rPr>
              <a:t>rxn</a:t>
            </a:r>
            <a:r>
              <a:rPr lang="en-US" sz="2000" dirty="0">
                <a:solidFill>
                  <a:srgbClr val="006600"/>
                </a:solidFill>
              </a:rPr>
              <a:t> is isothermal at 300 K, assume ideal gas behavior, and the feed contains pure A (g).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6080" y="1828800"/>
            <a:ext cx="685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33800" y="1943100"/>
            <a:ext cx="31242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236220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14.28 </a:t>
            </a:r>
            <a:r>
              <a:rPr lang="en-US" dirty="0" err="1" smtClean="0"/>
              <a:t>atm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1 ch4 di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26" y="0"/>
            <a:ext cx="3655314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can be achieved in a fluidized CSTR with the same catalyst weight and P</a:t>
            </a:r>
            <a:r>
              <a:rPr lang="en-US" sz="2000" baseline="-25000" dirty="0" smtClean="0">
                <a:solidFill>
                  <a:srgbClr val="006600"/>
                </a:solidFill>
              </a:rPr>
              <a:t>0</a:t>
            </a:r>
            <a:r>
              <a:rPr lang="en-US" sz="2000" dirty="0" smtClean="0">
                <a:solidFill>
                  <a:srgbClr val="006600"/>
                </a:solidFill>
              </a:rPr>
              <a:t> = P (ideal gas behavior, pure A feed)?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60036"/>
              </p:ext>
            </p:extLst>
          </p:nvPr>
        </p:nvGraphicFramePr>
        <p:xfrm>
          <a:off x="152400" y="3200400"/>
          <a:ext cx="1346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8" name="Equation" r:id="rId4" imgW="1346040" imgH="698400" progId="Equation.DSMT4">
                  <p:embed/>
                </p:oleObj>
              </mc:Choice>
              <mc:Fallback>
                <p:oleObj name="Equation" r:id="rId4" imgW="134604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13462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24881"/>
              </p:ext>
            </p:extLst>
          </p:nvPr>
        </p:nvGraphicFramePr>
        <p:xfrm>
          <a:off x="3352800" y="3200401"/>
          <a:ext cx="3213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9" name="Equation" r:id="rId6" imgW="3213000" imgH="761760" progId="Equation.DSMT4">
                  <p:embed/>
                </p:oleObj>
              </mc:Choice>
              <mc:Fallback>
                <p:oleObj name="Equation" r:id="rId6" imgW="321300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1"/>
                        <a:ext cx="32131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2400" y="3071812"/>
            <a:ext cx="2057400" cy="1588"/>
          </a:xfrm>
          <a:prstGeom prst="line">
            <a:avLst/>
          </a:prstGeom>
          <a:ln w="1905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5822950" y="3543301"/>
            <a:ext cx="914400" cy="762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3150" y="40067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1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45580"/>
              </p:ext>
            </p:extLst>
          </p:nvPr>
        </p:nvGraphicFramePr>
        <p:xfrm>
          <a:off x="6692900" y="3276601"/>
          <a:ext cx="23749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0" name="Equation" r:id="rId8" imgW="2590560" imgH="698400" progId="Equation.DSMT4">
                  <p:embed/>
                </p:oleObj>
              </mc:Choice>
              <mc:Fallback>
                <p:oleObj name="Equation" r:id="rId8" imgW="259056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3276601"/>
                        <a:ext cx="23749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H="1">
            <a:off x="4522470" y="3783271"/>
            <a:ext cx="365760" cy="762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91050" y="389169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440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672209"/>
              </p:ext>
            </p:extLst>
          </p:nvPr>
        </p:nvGraphicFramePr>
        <p:xfrm>
          <a:off x="4425950" y="990600"/>
          <a:ext cx="337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1" name="Equation" r:id="rId10" imgW="3377880" imgH="685800" progId="Equation.DSMT4">
                  <p:embed/>
                </p:oleObj>
              </mc:Choice>
              <mc:Fallback>
                <p:oleObj name="Equation" r:id="rId10" imgW="337788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990600"/>
                        <a:ext cx="337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24200" y="25716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info from PBR to determine </a:t>
            </a:r>
            <a:r>
              <a:rPr lang="en-US" sz="2000" dirty="0" smtClean="0">
                <a:solidFill>
                  <a:srgbClr val="7030A0"/>
                </a:solidFill>
              </a:rPr>
              <a:t>F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</a:p>
        </p:txBody>
      </p:sp>
      <p:graphicFrame>
        <p:nvGraphicFramePr>
          <p:cNvPr id="440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41641"/>
              </p:ext>
            </p:extLst>
          </p:nvPr>
        </p:nvGraphicFramePr>
        <p:xfrm>
          <a:off x="1587500" y="3200401"/>
          <a:ext cx="1651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2" name="Equation" r:id="rId12" imgW="1650960" imgH="698400" progId="Equation.DSMT4">
                  <p:embed/>
                </p:oleObj>
              </mc:Choice>
              <mc:Fallback>
                <p:oleObj name="Equation" r:id="rId12" imgW="1650960" imgH="698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200401"/>
                        <a:ext cx="1651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58800"/>
              </p:ext>
            </p:extLst>
          </p:nvPr>
        </p:nvGraphicFramePr>
        <p:xfrm>
          <a:off x="2006600" y="5753100"/>
          <a:ext cx="6908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3" name="Equation" r:id="rId14" imgW="6908760" imgH="799920" progId="Equation.DSMT4">
                  <p:embed/>
                </p:oleObj>
              </mc:Choice>
              <mc:Fallback>
                <p:oleObj name="Equation" r:id="rId14" imgW="6908760" imgH="799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5753100"/>
                        <a:ext cx="6908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1600" y="4622800"/>
            <a:ext cx="5734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Isothermal and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=0.  Ergun </a:t>
            </a:r>
            <a:r>
              <a:rPr lang="en-US" sz="2000" dirty="0" err="1" smtClean="0"/>
              <a:t>eq</a:t>
            </a:r>
            <a:r>
              <a:rPr lang="en-US" sz="2000" dirty="0" smtClean="0"/>
              <a:t> for P/P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becomes: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853932"/>
              </p:ext>
            </p:extLst>
          </p:nvPr>
        </p:nvGraphicFramePr>
        <p:xfrm>
          <a:off x="5740400" y="4495800"/>
          <a:ext cx="154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4" name="Equation" r:id="rId16" imgW="1549080" imgH="685800" progId="Equation.DSMT4">
                  <p:embed/>
                </p:oleObj>
              </mc:Choice>
              <mc:Fallback>
                <p:oleObj name="Equation" r:id="rId16" imgW="1549080" imgH="685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4495800"/>
                        <a:ext cx="1549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190027"/>
              </p:ext>
            </p:extLst>
          </p:nvPr>
        </p:nvGraphicFramePr>
        <p:xfrm>
          <a:off x="5003800" y="1701800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" name="Equation" r:id="rId18" imgW="2450880" imgH="698400" progId="Equation.DSMT4">
                  <p:embed/>
                </p:oleObj>
              </mc:Choice>
              <mc:Fallback>
                <p:oleObj name="Equation" r:id="rId18" imgW="2450880" imgH="698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01800"/>
                        <a:ext cx="245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359029"/>
              </p:ext>
            </p:extLst>
          </p:nvPr>
        </p:nvGraphicFramePr>
        <p:xfrm>
          <a:off x="517525" y="5232400"/>
          <a:ext cx="254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6" name="Equation" r:id="rId20" imgW="2539800" imgH="609480" progId="Equation.DSMT4">
                  <p:embed/>
                </p:oleObj>
              </mc:Choice>
              <mc:Fallback>
                <p:oleObj name="Equation" r:id="rId20" imgW="2539800" imgH="609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5232400"/>
                        <a:ext cx="2540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44441"/>
              </p:ext>
            </p:extLst>
          </p:nvPr>
        </p:nvGraphicFramePr>
        <p:xfrm>
          <a:off x="3575050" y="5346700"/>
          <a:ext cx="271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7" name="Equation" r:id="rId22" imgW="2717640" imgH="304560" progId="Equation.DSMT4">
                  <p:embed/>
                </p:oleObj>
              </mc:Choice>
              <mc:Fallback>
                <p:oleObj name="Equation" r:id="rId22" imgW="271764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346700"/>
                        <a:ext cx="2717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70338"/>
              </p:ext>
            </p:extLst>
          </p:nvPr>
        </p:nvGraphicFramePr>
        <p:xfrm>
          <a:off x="6810375" y="5270500"/>
          <a:ext cx="181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8" name="Equation" r:id="rId24" imgW="1815840" imgH="393480" progId="Equation.DSMT4">
                  <p:embed/>
                </p:oleObj>
              </mc:Choice>
              <mc:Fallback>
                <p:oleObj name="Equation" r:id="rId24" imgW="1815840" imgH="393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5270500"/>
                        <a:ext cx="181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31800" y="5962650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into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3848101"/>
            <a:ext cx="5715000" cy="830997"/>
            <a:chOff x="0" y="4038600"/>
            <a:chExt cx="5715000" cy="830997"/>
          </a:xfrm>
        </p:grpSpPr>
        <p:cxnSp>
          <p:nvCxnSpPr>
            <p:cNvPr id="25" name="Elbow Connector 24"/>
            <p:cNvCxnSpPr/>
            <p:nvPr/>
          </p:nvCxnSpPr>
          <p:spPr>
            <a:xfrm rot="5400000" flipH="1" flipV="1">
              <a:off x="4937760" y="3662680"/>
              <a:ext cx="274320" cy="1280160"/>
            </a:xfrm>
            <a:prstGeom prst="bentConnector3">
              <a:avLst>
                <a:gd name="adj1" fmla="val -463"/>
              </a:avLst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0" y="4038600"/>
              <a:ext cx="441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FF0000"/>
                  </a:solidFill>
                </a:rPr>
                <a:t>Do not plug in P and P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</a:rPr>
                <a:t> that occurred in PBR yet!  Use Ergun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eq</a:t>
              </a:r>
              <a:r>
                <a:rPr lang="en-US" sz="1600" dirty="0" smtClean="0">
                  <a:solidFill>
                    <a:srgbClr val="FF0000"/>
                  </a:solidFill>
                </a:rPr>
                <a:t> to get P/P</a:t>
              </a:r>
              <a:r>
                <a:rPr lang="en-US" sz="1600" baseline="-25000" dirty="0" smtClean="0">
                  <a:solidFill>
                    <a:srgbClr val="FF0000"/>
                  </a:solidFill>
                </a:rPr>
                <a:t>0</a:t>
              </a:r>
              <a:r>
                <a:rPr lang="en-US" sz="1600" dirty="0" smtClean="0">
                  <a:solidFill>
                    <a:srgbClr val="FF0000"/>
                  </a:solidFill>
                </a:rPr>
                <a:t> as a function of W, plug into design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eq</a:t>
              </a:r>
              <a:r>
                <a:rPr lang="en-US" sz="1600" dirty="0" smtClean="0">
                  <a:solidFill>
                    <a:srgbClr val="FF0000"/>
                  </a:solidFill>
                </a:rPr>
                <a:t> &amp; integrate over W!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15200" y="4152900"/>
            <a:ext cx="1828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PBR </a:t>
            </a:r>
            <a:r>
              <a:rPr lang="en-US" sz="2000" dirty="0" err="1" smtClean="0">
                <a:solidFill>
                  <a:srgbClr val="0000FF"/>
                </a:solidFill>
              </a:rPr>
              <a:t>expt</a:t>
            </a:r>
            <a:r>
              <a:rPr lang="en-US" sz="2000" dirty="0" smtClean="0">
                <a:solidFill>
                  <a:srgbClr val="0000FF"/>
                </a:solidFill>
              </a:rPr>
              <a:t> parameters to solve for </a:t>
            </a:r>
            <a:r>
              <a:rPr lang="el-GR" sz="2000" dirty="0" smtClean="0">
                <a:solidFill>
                  <a:srgbClr val="0000FF"/>
                </a:solidFill>
              </a:rPr>
              <a:t>α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P spid="24" grpId="0"/>
      <p:bldP spid="3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1 ch4 di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655314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76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What conversion can be achieved in a fluidized CSTR with the same catalyst weight and P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= P (ideal gas behavior, pure A feed)?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3276600"/>
            <a:ext cx="2057400" cy="1588"/>
          </a:xfrm>
          <a:prstGeom prst="line">
            <a:avLst/>
          </a:prstGeom>
          <a:ln w="1905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8" name="Object 3"/>
          <p:cNvGraphicFramePr>
            <a:graphicFrameLocks noChangeAspect="1"/>
          </p:cNvGraphicFramePr>
          <p:nvPr/>
        </p:nvGraphicFramePr>
        <p:xfrm>
          <a:off x="4425950" y="1066800"/>
          <a:ext cx="337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3" name="Equation" r:id="rId4" imgW="3377880" imgH="685800" progId="Equation.DSMT4">
                  <p:embed/>
                </p:oleObj>
              </mc:Choice>
              <mc:Fallback>
                <p:oleObj name="Equation" r:id="rId4" imgW="337788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066800"/>
                        <a:ext cx="337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76600" y="2590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info from PBR to determine </a:t>
            </a:r>
            <a:r>
              <a:rPr lang="en-US" sz="2000" dirty="0" smtClean="0">
                <a:solidFill>
                  <a:srgbClr val="7030A0"/>
                </a:solidFill>
              </a:rPr>
              <a:t>F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7030A0"/>
                </a:solidFill>
              </a:rPr>
              <a:t>C</a:t>
            </a:r>
            <a:r>
              <a:rPr lang="en-US" sz="2000" baseline="-25000" dirty="0" smtClean="0">
                <a:solidFill>
                  <a:srgbClr val="7030A0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</a:p>
        </p:txBody>
      </p:sp>
      <p:graphicFrame>
        <p:nvGraphicFramePr>
          <p:cNvPr id="44039" name="Object 3"/>
          <p:cNvGraphicFramePr>
            <a:graphicFrameLocks noChangeAspect="1"/>
          </p:cNvGraphicFramePr>
          <p:nvPr/>
        </p:nvGraphicFramePr>
        <p:xfrm>
          <a:off x="6743700" y="3352800"/>
          <a:ext cx="1333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4" name="Equation" r:id="rId6" imgW="1333440" imgH="698400" progId="Equation.DSMT4">
                  <p:embed/>
                </p:oleObj>
              </mc:Choice>
              <mc:Fallback>
                <p:oleObj name="Equation" r:id="rId6" imgW="1333440" imgH="698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352800"/>
                        <a:ext cx="1333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2400300" y="3276600"/>
          <a:ext cx="3949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5" name="Equation" r:id="rId8" imgW="3949560" imgH="787320" progId="Equation.DSMT4">
                  <p:embed/>
                </p:oleObj>
              </mc:Choice>
              <mc:Fallback>
                <p:oleObj name="Equation" r:id="rId8" imgW="3949560" imgH="787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276600"/>
                        <a:ext cx="3949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36949"/>
              </p:ext>
            </p:extLst>
          </p:nvPr>
        </p:nvGraphicFramePr>
        <p:xfrm>
          <a:off x="5003800" y="1778000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6" name="Equation" r:id="rId10" imgW="2450880" imgH="698400" progId="Equation.DSMT4">
                  <p:embed/>
                </p:oleObj>
              </mc:Choice>
              <mc:Fallback>
                <p:oleObj name="Equation" r:id="rId10" imgW="245088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78000"/>
                        <a:ext cx="245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" y="3352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Plug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into PBR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660400" y="5486400"/>
          <a:ext cx="482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7" name="Equation" r:id="rId12" imgW="4825800" imgH="863280" progId="Equation.DSMT4">
                  <p:embed/>
                </p:oleObj>
              </mc:Choice>
              <mc:Fallback>
                <p:oleObj name="Equation" r:id="rId12" imgW="4825800" imgH="8632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5486400"/>
                        <a:ext cx="4826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7"/>
          <p:cNvGraphicFramePr>
            <a:graphicFrameLocks noChangeAspect="1"/>
          </p:cNvGraphicFramePr>
          <p:nvPr/>
        </p:nvGraphicFramePr>
        <p:xfrm>
          <a:off x="1365482" y="4114800"/>
          <a:ext cx="4851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58" name="Equation" r:id="rId14" imgW="4851360" imgH="1218960" progId="Equation.DSMT4">
                  <p:embed/>
                </p:oleObj>
              </mc:Choice>
              <mc:Fallback>
                <p:oleObj name="Equation" r:id="rId14" imgW="4851360" imgH="1218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482" y="4114800"/>
                        <a:ext cx="48514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81982" y="434340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2600" y="5564257"/>
            <a:ext cx="289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Integrate so that we can get values of unknowns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1 ch4 di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655314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76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What conversion can be achieved in a fluidized CSTR with the same catalyst weight and P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= P (ideal gas behavior, pure A feed)?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3276600"/>
            <a:ext cx="2057400" cy="1588"/>
          </a:xfrm>
          <a:prstGeom prst="line">
            <a:avLst/>
          </a:prstGeom>
          <a:ln w="1905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8" name="Object 3"/>
          <p:cNvGraphicFramePr>
            <a:graphicFrameLocks noChangeAspect="1"/>
          </p:cNvGraphicFramePr>
          <p:nvPr/>
        </p:nvGraphicFramePr>
        <p:xfrm>
          <a:off x="4425950" y="1066800"/>
          <a:ext cx="337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8" name="Equation" r:id="rId4" imgW="3377880" imgH="685800" progId="Equation.DSMT4">
                  <p:embed/>
                </p:oleObj>
              </mc:Choice>
              <mc:Fallback>
                <p:oleObj name="Equation" r:id="rId4" imgW="3377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066800"/>
                        <a:ext cx="337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034841"/>
              </p:ext>
            </p:extLst>
          </p:nvPr>
        </p:nvGraphicFramePr>
        <p:xfrm>
          <a:off x="5003800" y="1752600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9" name="Equation" r:id="rId6" imgW="2450880" imgH="698400" progId="Equation.DSMT4">
                  <p:embed/>
                </p:oleObj>
              </mc:Choice>
              <mc:Fallback>
                <p:oleObj name="Equation" r:id="rId6" imgW="24508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52600"/>
                        <a:ext cx="245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136854"/>
              </p:ext>
            </p:extLst>
          </p:nvPr>
        </p:nvGraphicFramePr>
        <p:xfrm>
          <a:off x="2647950" y="2514600"/>
          <a:ext cx="6413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0" name="Equation" r:id="rId8" imgW="6413400" imgH="863280" progId="Equation.DSMT4">
                  <p:embed/>
                </p:oleObj>
              </mc:Choice>
              <mc:Fallback>
                <p:oleObj name="Equation" r:id="rId8" imgW="64134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2514600"/>
                        <a:ext cx="64135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87671"/>
              </p:ext>
            </p:extLst>
          </p:nvPr>
        </p:nvGraphicFramePr>
        <p:xfrm>
          <a:off x="1898650" y="3340925"/>
          <a:ext cx="5346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1" name="Equation" r:id="rId10" imgW="5346360" imgH="863280" progId="Equation.DSMT4">
                  <p:embed/>
                </p:oleObj>
              </mc:Choice>
              <mc:Fallback>
                <p:oleObj name="Equation" r:id="rId10" imgW="53463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3340925"/>
                        <a:ext cx="53467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833726"/>
              </p:ext>
            </p:extLst>
          </p:nvPr>
        </p:nvGraphicFramePr>
        <p:xfrm>
          <a:off x="741429" y="5393375"/>
          <a:ext cx="7661142" cy="123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2" name="Equation" r:id="rId12" imgW="8064360" imgH="1295280" progId="Equation.DSMT4">
                  <p:embed/>
                </p:oleObj>
              </mc:Choice>
              <mc:Fallback>
                <p:oleObj name="Equation" r:id="rId12" imgW="806436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29" y="5393375"/>
                        <a:ext cx="7661142" cy="1230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99757"/>
              </p:ext>
            </p:extLst>
          </p:nvPr>
        </p:nvGraphicFramePr>
        <p:xfrm>
          <a:off x="892251" y="4217038"/>
          <a:ext cx="7359498" cy="123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3" name="Equation" r:id="rId14" imgW="7746840" imgH="1295280" progId="Equation.DSMT4">
                  <p:embed/>
                </p:oleObj>
              </mc:Choice>
              <mc:Fallback>
                <p:oleObj name="Equation" r:id="rId14" imgW="7746840" imgH="1295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251" y="4217038"/>
                        <a:ext cx="7359498" cy="1230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5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1 ch4 di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" y="152400"/>
            <a:ext cx="3655314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76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What conversion can be achieved in a fluidized CSTR with the same catalyst weight and P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= P (ideal gas behavior, pure A feed)?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3276600"/>
            <a:ext cx="2057400" cy="1588"/>
          </a:xfrm>
          <a:prstGeom prst="line">
            <a:avLst/>
          </a:prstGeom>
          <a:ln w="1905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8" name="Object 3"/>
          <p:cNvGraphicFramePr>
            <a:graphicFrameLocks noChangeAspect="1"/>
          </p:cNvGraphicFramePr>
          <p:nvPr/>
        </p:nvGraphicFramePr>
        <p:xfrm>
          <a:off x="4425950" y="1066800"/>
          <a:ext cx="337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2" name="Equation" r:id="rId4" imgW="3377880" imgH="685800" progId="Equation.DSMT4">
                  <p:embed/>
                </p:oleObj>
              </mc:Choice>
              <mc:Fallback>
                <p:oleObj name="Equation" r:id="rId4" imgW="337788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066800"/>
                        <a:ext cx="337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81033"/>
              </p:ext>
            </p:extLst>
          </p:nvPr>
        </p:nvGraphicFramePr>
        <p:xfrm>
          <a:off x="5015675" y="1688275"/>
          <a:ext cx="245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3" name="Equation" r:id="rId6" imgW="2450880" imgH="698400" progId="Equation.DSMT4">
                  <p:embed/>
                </p:oleObj>
              </mc:Choice>
              <mc:Fallback>
                <p:oleObj name="Equation" r:id="rId6" imgW="245088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675" y="1688275"/>
                        <a:ext cx="245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737509"/>
              </p:ext>
            </p:extLst>
          </p:nvPr>
        </p:nvGraphicFramePr>
        <p:xfrm>
          <a:off x="3086895" y="2414650"/>
          <a:ext cx="6092730" cy="82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4" name="Equation" r:id="rId8" imgW="6413400" imgH="863280" progId="Equation.DSMT4">
                  <p:embed/>
                </p:oleObj>
              </mc:Choice>
              <mc:Fallback>
                <p:oleObj name="Equation" r:id="rId8" imgW="6413400" imgH="863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895" y="2414650"/>
                        <a:ext cx="6092730" cy="820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318998"/>
              </p:ext>
            </p:extLst>
          </p:nvPr>
        </p:nvGraphicFramePr>
        <p:xfrm>
          <a:off x="1657350" y="3360738"/>
          <a:ext cx="5829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5" name="Equation" r:id="rId10" imgW="7772400" imgH="1295280" progId="Equation.DSMT4">
                  <p:embed/>
                </p:oleObj>
              </mc:Choice>
              <mc:Fallback>
                <p:oleObj name="Equation" r:id="rId10" imgW="7772400" imgH="12952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360738"/>
                        <a:ext cx="58293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755029"/>
              </p:ext>
            </p:extLst>
          </p:nvPr>
        </p:nvGraphicFramePr>
        <p:xfrm>
          <a:off x="1219200" y="6000840"/>
          <a:ext cx="2434536" cy="62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6" name="Equation" r:id="rId12" imgW="2705040" imgH="698400" progId="Equation.DSMT4">
                  <p:embed/>
                </p:oleObj>
              </mc:Choice>
              <mc:Fallback>
                <p:oleObj name="Equation" r:id="rId12" imgW="2705040" imgH="698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00840"/>
                        <a:ext cx="2434536" cy="62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5926"/>
              </p:ext>
            </p:extLst>
          </p:nvPr>
        </p:nvGraphicFramePr>
        <p:xfrm>
          <a:off x="3857563" y="5986400"/>
          <a:ext cx="2571588" cy="62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7" name="Equation" r:id="rId14" imgW="2857320" imgH="698400" progId="Equation.DSMT4">
                  <p:embed/>
                </p:oleObj>
              </mc:Choice>
              <mc:Fallback>
                <p:oleObj name="Equation" r:id="rId14" imgW="2857320" imgH="698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563" y="5986400"/>
                        <a:ext cx="2571588" cy="6285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114800" y="5991100"/>
            <a:ext cx="2362200" cy="6400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53200" y="5926775"/>
            <a:ext cx="2562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this value into the CSTR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134781"/>
              </p:ext>
            </p:extLst>
          </p:nvPr>
        </p:nvGraphicFramePr>
        <p:xfrm>
          <a:off x="714375" y="4352925"/>
          <a:ext cx="77152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8" name="Equation" r:id="rId16" imgW="10287000" imgH="1193760" progId="Equation.DSMT4">
                  <p:embed/>
                </p:oleObj>
              </mc:Choice>
              <mc:Fallback>
                <p:oleObj name="Equation" r:id="rId16" imgW="10287000" imgH="11937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52925"/>
                        <a:ext cx="77152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946502"/>
              </p:ext>
            </p:extLst>
          </p:nvPr>
        </p:nvGraphicFramePr>
        <p:xfrm>
          <a:off x="404813" y="5305425"/>
          <a:ext cx="49434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29" name="Equation" r:id="rId18" imgW="6591240" imgH="1143000" progId="Equation.DSMT4">
                  <p:embed/>
                </p:oleObj>
              </mc:Choice>
              <mc:Fallback>
                <p:oleObj name="Equation" r:id="rId18" imgW="6591240" imgH="1143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5305425"/>
                        <a:ext cx="49434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542503"/>
              </p:ext>
            </p:extLst>
          </p:nvPr>
        </p:nvGraphicFramePr>
        <p:xfrm>
          <a:off x="5353050" y="5334000"/>
          <a:ext cx="33337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0" name="Equation" r:id="rId20" imgW="4444920" imgH="698400" progId="Equation.DSMT4">
                  <p:embed/>
                </p:oleObj>
              </mc:Choice>
              <mc:Fallback>
                <p:oleObj name="Equation" r:id="rId20" imgW="444492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5334000"/>
                        <a:ext cx="33337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ample 1 ch4 dia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3655314" cy="3127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762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What conversion can be achieved in a fluidized CSTR with the same catalyst weight and P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= P (ideal gas behavior, pure A feed)?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3276600"/>
            <a:ext cx="2057400" cy="1588"/>
          </a:xfrm>
          <a:prstGeom prst="line">
            <a:avLst/>
          </a:prstGeom>
          <a:ln w="1905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8" name="Object 3"/>
          <p:cNvGraphicFramePr>
            <a:graphicFrameLocks noChangeAspect="1"/>
          </p:cNvGraphicFramePr>
          <p:nvPr/>
        </p:nvGraphicFramePr>
        <p:xfrm>
          <a:off x="4425950" y="1066800"/>
          <a:ext cx="337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2" name="Equation" r:id="rId4" imgW="3377880" imgH="685800" progId="Equation.DSMT4">
                  <p:embed/>
                </p:oleObj>
              </mc:Choice>
              <mc:Fallback>
                <p:oleObj name="Equation" r:id="rId4" imgW="337788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066800"/>
                        <a:ext cx="337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2439"/>
              </p:ext>
            </p:extLst>
          </p:nvPr>
        </p:nvGraphicFramePr>
        <p:xfrm>
          <a:off x="5022850" y="1905000"/>
          <a:ext cx="2133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3" name="Equation" r:id="rId6" imgW="2133360" imgH="698400" progId="Equation.DSMT4">
                  <p:embed/>
                </p:oleObj>
              </mc:Choice>
              <mc:Fallback>
                <p:oleObj name="Equation" r:id="rId6" imgW="2133360" imgH="698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1905000"/>
                        <a:ext cx="2133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32906"/>
              </p:ext>
            </p:extLst>
          </p:nvPr>
        </p:nvGraphicFramePr>
        <p:xfrm>
          <a:off x="3302000" y="3035300"/>
          <a:ext cx="2540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4" name="Equation" r:id="rId8" imgW="2539800" imgH="698400" progId="Equation.DSMT4">
                  <p:embed/>
                </p:oleObj>
              </mc:Choice>
              <mc:Fallback>
                <p:oleObj name="Equation" r:id="rId8" imgW="2539800" imgH="698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3035300"/>
                        <a:ext cx="2540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1219"/>
              </p:ext>
            </p:extLst>
          </p:nvPr>
        </p:nvGraphicFramePr>
        <p:xfrm>
          <a:off x="2730500" y="4038600"/>
          <a:ext cx="3683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5" name="Equation" r:id="rId10" imgW="3682800" imgH="723600" progId="Equation.DSMT4">
                  <p:embed/>
                </p:oleObj>
              </mc:Choice>
              <mc:Fallback>
                <p:oleObj name="Equation" r:id="rId10" imgW="3682800" imgH="723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4038600"/>
                        <a:ext cx="36830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977900" y="5029200"/>
          <a:ext cx="3848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6" name="Equation" r:id="rId12" imgW="3848040" imgH="698400" progId="Equation.DSMT4">
                  <p:embed/>
                </p:oleObj>
              </mc:Choice>
              <mc:Fallback>
                <p:oleObj name="Equation" r:id="rId12" imgW="3848040" imgH="698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029200"/>
                        <a:ext cx="3848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0"/>
          <p:cNvGraphicFramePr>
            <a:graphicFrameLocks noChangeAspect="1"/>
          </p:cNvGraphicFramePr>
          <p:nvPr/>
        </p:nvGraphicFramePr>
        <p:xfrm>
          <a:off x="5016500" y="5181600"/>
          <a:ext cx="3136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7" name="Equation" r:id="rId14" imgW="3136680" imgH="330120" progId="Equation.DSMT4">
                  <p:embed/>
                </p:oleObj>
              </mc:Choice>
              <mc:Fallback>
                <p:oleObj name="Equation" r:id="rId14" imgW="3136680" imgH="3301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81600"/>
                        <a:ext cx="31369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276600" y="5772090"/>
            <a:ext cx="5615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Conversion in fluidized CSTR, no pressure drop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Elementary </a:t>
            </a:r>
            <a:r>
              <a:rPr lang="en-US" sz="2200" dirty="0" err="1" smtClean="0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, feed is a stoichiometric mixture</a:t>
            </a:r>
          </a:p>
          <a:p>
            <a:pPr algn="ctr"/>
            <a:r>
              <a:rPr lang="en-US" sz="2200" u="sng" dirty="0" smtClean="0">
                <a:ea typeface="Meiryo"/>
              </a:rPr>
              <a:t>Fluidized CSTR</a:t>
            </a:r>
            <a:r>
              <a:rPr lang="en-US" sz="2200" dirty="0" smtClean="0">
                <a:ea typeface="Meiryo"/>
              </a:rPr>
              <a:t>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u</a:t>
            </a:r>
            <a:r>
              <a:rPr lang="en-US" sz="2200" baseline="-25000" dirty="0" smtClean="0"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50 dm</a:t>
            </a:r>
            <a:r>
              <a:rPr lang="en-US" sz="2200" baseline="30000" dirty="0" smtClean="0">
                <a:ea typeface="Meiryo"/>
              </a:rPr>
              <a:t>3</a:t>
            </a:r>
            <a:r>
              <a:rPr lang="en-US" sz="2200" dirty="0" smtClean="0">
                <a:ea typeface="Meiryo"/>
              </a:rPr>
              <a:t>/min</a:t>
            </a:r>
            <a:endParaRPr lang="en-US" sz="22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53292"/>
              </p:ext>
            </p:extLst>
          </p:nvPr>
        </p:nvGraphicFramePr>
        <p:xfrm>
          <a:off x="825500" y="12954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4" name="Equation" r:id="rId3" imgW="7492680" imgH="711000" progId="Equation.DSMT4">
                  <p:embed/>
                </p:oleObj>
              </mc:Choice>
              <mc:Fallback>
                <p:oleObj name="Equation" r:id="rId3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2954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8958" y="20099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536" y="3440427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1. What is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360552"/>
              </p:ext>
            </p:extLst>
          </p:nvPr>
        </p:nvGraphicFramePr>
        <p:xfrm>
          <a:off x="2862873" y="3459537"/>
          <a:ext cx="162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5" name="Equation" r:id="rId5" imgW="1625400" imgH="330120" progId="Equation.DSMT4">
                  <p:embed/>
                </p:oleObj>
              </mc:Choice>
              <mc:Fallback>
                <p:oleObj name="Equation" r:id="rId5" imgW="1625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873" y="3459537"/>
                        <a:ext cx="1625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498831"/>
              </p:ext>
            </p:extLst>
          </p:nvPr>
        </p:nvGraphicFramePr>
        <p:xfrm>
          <a:off x="5027918" y="3362700"/>
          <a:ext cx="10366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6" name="Equation" r:id="rId7" imgW="1130040" imgH="698400" progId="Equation.DSMT4">
                  <p:embed/>
                </p:oleObj>
              </mc:Choice>
              <mc:Fallback>
                <p:oleObj name="Equation" r:id="rId7" imgW="1130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918" y="3362700"/>
                        <a:ext cx="1036637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940718"/>
              </p:ext>
            </p:extLst>
          </p:nvPr>
        </p:nvGraphicFramePr>
        <p:xfrm>
          <a:off x="6604000" y="3370637"/>
          <a:ext cx="1854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7" name="Equation" r:id="rId9" imgW="1854000" imgH="622080" progId="Equation.DSMT4">
                  <p:embed/>
                </p:oleObj>
              </mc:Choice>
              <mc:Fallback>
                <p:oleObj name="Equation" r:id="rId9" imgW="1854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3370637"/>
                        <a:ext cx="18542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70540"/>
              </p:ext>
            </p:extLst>
          </p:nvPr>
        </p:nvGraphicFramePr>
        <p:xfrm>
          <a:off x="2179070" y="2576935"/>
          <a:ext cx="335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8" name="Equation" r:id="rId11" imgW="3352680" imgH="685800" progId="Equation.DSMT4">
                  <p:embed/>
                </p:oleObj>
              </mc:Choice>
              <mc:Fallback>
                <p:oleObj name="Equation" r:id="rId11" imgW="3352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070" y="2576935"/>
                        <a:ext cx="3352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51410" y="2565892"/>
            <a:ext cx="2454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Known: </a:t>
            </a:r>
            <a:r>
              <a:rPr lang="en-US" sz="2000" dirty="0" smtClean="0">
                <a:solidFill>
                  <a:srgbClr val="CC3300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CC3300"/>
                </a:solidFill>
              </a:rPr>
              <a:t>0</a:t>
            </a:r>
            <a:r>
              <a:rPr lang="en-US" sz="2000" dirty="0" smtClean="0">
                <a:solidFill>
                  <a:srgbClr val="CC3300"/>
                </a:solidFill>
              </a:rPr>
              <a:t> and X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</a:p>
          <a:p>
            <a:r>
              <a:rPr lang="en-US" sz="2000" dirty="0" smtClean="0">
                <a:solidFill>
                  <a:srgbClr val="CC3300"/>
                </a:solidFill>
              </a:rPr>
              <a:t>Unknown: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&amp; -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2458170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a typeface="Meiryo"/>
              </a:rPr>
              <a:t>Fluidized CSTR design </a:t>
            </a:r>
            <a:r>
              <a:rPr lang="en-US" dirty="0" err="1" smtClean="0">
                <a:ea typeface="Meiryo"/>
              </a:rPr>
              <a:t>eq</a:t>
            </a:r>
            <a:r>
              <a:rPr lang="en-US" dirty="0" smtClean="0">
                <a:ea typeface="Meiryo"/>
              </a:rPr>
              <a:t>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4267200"/>
            <a:ext cx="380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Feed is a stoichiometric mixture </a:t>
            </a:r>
            <a:r>
              <a:rPr lang="en-US" sz="2000" dirty="0" smtClean="0">
                <a:latin typeface="Meiryo"/>
                <a:ea typeface="Meiryo"/>
              </a:rPr>
              <a:t>→</a:t>
            </a:r>
            <a:r>
              <a:rPr lang="en-US" sz="2000" dirty="0" smtClean="0">
                <a:ea typeface="Meiryo"/>
              </a:rPr>
              <a:t> 1 part A, 2 parts B</a:t>
            </a:r>
            <a:endParaRPr lang="en-US" sz="2000" dirty="0" smtClean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56864"/>
              </p:ext>
            </p:extLst>
          </p:nvPr>
        </p:nvGraphicFramePr>
        <p:xfrm>
          <a:off x="5334000" y="4356100"/>
          <a:ext cx="14446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9" name="Equation" r:id="rId13" imgW="1574640" imgH="609480" progId="Equation.DSMT4">
                  <p:embed/>
                </p:oleObj>
              </mc:Choice>
              <mc:Fallback>
                <p:oleObj name="Equation" r:id="rId13" imgW="1574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356100"/>
                        <a:ext cx="14446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90061"/>
              </p:ext>
            </p:extLst>
          </p:nvPr>
        </p:nvGraphicFramePr>
        <p:xfrm>
          <a:off x="209550" y="5270500"/>
          <a:ext cx="1854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0" name="Equation" r:id="rId15" imgW="1854000" imgH="660240" progId="Equation.DSMT4">
                  <p:embed/>
                </p:oleObj>
              </mc:Choice>
              <mc:Fallback>
                <p:oleObj name="Equation" r:id="rId15" imgW="1854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5270500"/>
                        <a:ext cx="18542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863060"/>
              </p:ext>
            </p:extLst>
          </p:nvPr>
        </p:nvGraphicFramePr>
        <p:xfrm>
          <a:off x="6604000" y="5289550"/>
          <a:ext cx="2387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1" name="Equation" r:id="rId17" imgW="2387520" imgH="774360" progId="Equation.DSMT4">
                  <p:embed/>
                </p:oleObj>
              </mc:Choice>
              <mc:Fallback>
                <p:oleObj name="Equation" r:id="rId17" imgW="2387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5289550"/>
                        <a:ext cx="23876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32960"/>
              </p:ext>
            </p:extLst>
          </p:nvPr>
        </p:nvGraphicFramePr>
        <p:xfrm>
          <a:off x="2273300" y="5257800"/>
          <a:ext cx="4178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2" name="Equation" r:id="rId19" imgW="4178160" imgH="1143000" progId="Equation.DSMT4">
                  <p:embed/>
                </p:oleObj>
              </mc:Choice>
              <mc:Fallback>
                <p:oleObj name="Equation" r:id="rId19" imgW="417816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257800"/>
                        <a:ext cx="4178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3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84314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 Elementary </a:t>
            </a:r>
            <a:r>
              <a:rPr lang="en-US" sz="2200" dirty="0" err="1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, feed is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a stoichiometric mixture</a:t>
            </a:r>
          </a:p>
          <a:p>
            <a:pPr algn="ctr"/>
            <a:r>
              <a:rPr lang="en-US" sz="2200" dirty="0" smtClean="0">
                <a:ea typeface="Meiryo"/>
              </a:rPr>
              <a:t>Fluidized CSTR,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u</a:t>
            </a:r>
            <a:r>
              <a:rPr lang="en-US" sz="2200" baseline="-25000" dirty="0" smtClean="0"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50 dm</a:t>
            </a:r>
            <a:r>
              <a:rPr lang="en-US" sz="2200" baseline="30000" dirty="0" smtClean="0">
                <a:ea typeface="Meiryo"/>
              </a:rPr>
              <a:t>3</a:t>
            </a:r>
            <a:r>
              <a:rPr lang="en-US" sz="2200" dirty="0" smtClean="0">
                <a:ea typeface="Meiryo"/>
              </a:rPr>
              <a:t>/min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98958" y="22987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63" y="3651190"/>
            <a:ext cx="194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2. What is –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7745" y="2781300"/>
          <a:ext cx="335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6" name="Equation" r:id="rId3" imgW="3352680" imgH="685800" progId="Equation.DSMT4">
                  <p:embed/>
                </p:oleObj>
              </mc:Choice>
              <mc:Fallback>
                <p:oleObj name="Equation" r:id="rId3" imgW="3352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5" y="2781300"/>
                        <a:ext cx="3352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08290" y="2743200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Known: </a:t>
            </a:r>
            <a:r>
              <a:rPr lang="en-US" sz="2000" dirty="0" smtClean="0">
                <a:solidFill>
                  <a:srgbClr val="CC3300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CC3300"/>
                </a:solidFill>
              </a:rPr>
              <a:t>0</a:t>
            </a:r>
            <a:r>
              <a:rPr lang="en-US" sz="2000" dirty="0" smtClean="0">
                <a:solidFill>
                  <a:srgbClr val="CC3300"/>
                </a:solidFill>
              </a:rPr>
              <a:t>, X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, &amp;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(0.055 mol/dm</a:t>
            </a:r>
            <a:r>
              <a:rPr lang="en-US" sz="2000" baseline="30000" dirty="0" smtClean="0">
                <a:solidFill>
                  <a:srgbClr val="CC3300"/>
                </a:solidFill>
              </a:rPr>
              <a:t>3</a:t>
            </a:r>
            <a:r>
              <a:rPr lang="en-US" sz="2000" dirty="0" smtClean="0">
                <a:solidFill>
                  <a:srgbClr val="CC3300"/>
                </a:solidFill>
              </a:rPr>
              <a:t>)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r>
              <a:rPr lang="en-US" sz="2000" dirty="0" smtClean="0">
                <a:solidFill>
                  <a:srgbClr val="CC3300"/>
                </a:solidFill>
              </a:rPr>
              <a:t>Unknown: -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graphicFrame>
        <p:nvGraphicFramePr>
          <p:cNvPr id="358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22838"/>
              </p:ext>
            </p:extLst>
          </p:nvPr>
        </p:nvGraphicFramePr>
        <p:xfrm>
          <a:off x="2133600" y="3568700"/>
          <a:ext cx="3708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7" name="Equation" r:id="rId5" imgW="3708360" imgH="711000" progId="Equation.DSMT4">
                  <p:embed/>
                </p:oleObj>
              </mc:Choice>
              <mc:Fallback>
                <p:oleObj name="Equation" r:id="rId5" imgW="3708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68700"/>
                        <a:ext cx="3708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829300" y="3479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Express rate law in terms of partial pressure, not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64566"/>
              </p:ext>
            </p:extLst>
          </p:nvPr>
        </p:nvGraphicFramePr>
        <p:xfrm>
          <a:off x="292100" y="4495800"/>
          <a:ext cx="161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8" name="Equation" r:id="rId7" imgW="1612800" imgH="406080" progId="Equation.DSMT4">
                  <p:embed/>
                </p:oleObj>
              </mc:Choice>
              <mc:Fallback>
                <p:oleObj name="Equation" r:id="rId7" imgW="1612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4495800"/>
                        <a:ext cx="1612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825500" y="15367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09" name="Equation" r:id="rId9" imgW="7492680" imgH="711000" progId="Equation.DSMT4">
                  <p:embed/>
                </p:oleObj>
              </mc:Choice>
              <mc:Fallback>
                <p:oleObj name="Equation" r:id="rId9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5367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7898" y="4552890"/>
            <a:ext cx="1944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2a. What is P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1447"/>
              </p:ext>
            </p:extLst>
          </p:nvPr>
        </p:nvGraphicFramePr>
        <p:xfrm>
          <a:off x="6381750" y="4346575"/>
          <a:ext cx="22987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" name="Equation" r:id="rId11" imgW="2298600" imgH="812520" progId="Equation.DSMT4">
                  <p:embed/>
                </p:oleObj>
              </mc:Choice>
              <mc:Fallback>
                <p:oleObj name="Equation" r:id="rId11" imgW="22986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346575"/>
                        <a:ext cx="22987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21454" y="4428826"/>
            <a:ext cx="2155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For ideal, isobaric, isothermal </a:t>
            </a:r>
            <a:r>
              <a:rPr lang="en-US" dirty="0" err="1" smtClean="0">
                <a:solidFill>
                  <a:srgbClr val="006600"/>
                </a:solidFill>
              </a:rPr>
              <a:t>rxn</a:t>
            </a:r>
            <a:r>
              <a:rPr lang="en-US" dirty="0" smtClean="0">
                <a:solidFill>
                  <a:srgbClr val="006600"/>
                </a:solidFill>
              </a:rPr>
              <a:t>:</a:t>
            </a: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18289"/>
              </p:ext>
            </p:extLst>
          </p:nvPr>
        </p:nvGraphicFramePr>
        <p:xfrm>
          <a:off x="192088" y="5180013"/>
          <a:ext cx="1460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1" name="Equation" r:id="rId13" imgW="1460160" imgH="622080" progId="Equation.DSMT4">
                  <p:embed/>
                </p:oleObj>
              </mc:Choice>
              <mc:Fallback>
                <p:oleObj name="Equation" r:id="rId13" imgW="1460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5180013"/>
                        <a:ext cx="1460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/>
          <p:cNvSpPr/>
          <p:nvPr/>
        </p:nvSpPr>
        <p:spPr>
          <a:xfrm rot="16200000">
            <a:off x="1295401" y="5751544"/>
            <a:ext cx="228600" cy="381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6030944"/>
            <a:ext cx="276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Substitute for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000" baseline="-25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&amp; C</a:t>
            </a:r>
            <a:r>
              <a:rPr lang="en-US" sz="2000" baseline="-25000" dirty="0" smtClean="0">
                <a:solidFill>
                  <a:srgbClr val="0000FF"/>
                </a:solidFill>
              </a:rPr>
              <a:t>j0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223722"/>
              </p:ext>
            </p:extLst>
          </p:nvPr>
        </p:nvGraphicFramePr>
        <p:xfrm>
          <a:off x="2819400" y="5181600"/>
          <a:ext cx="2933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" name="Equation" r:id="rId15" imgW="2933640" imgH="1143000" progId="Equation.DSMT4">
                  <p:embed/>
                </p:oleObj>
              </mc:Choice>
              <mc:Fallback>
                <p:oleObj name="Equation" r:id="rId15" imgW="293364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19400" y="5181600"/>
                        <a:ext cx="2933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 rot="5400000" flipH="1" flipV="1">
            <a:off x="3262337" y="5964810"/>
            <a:ext cx="182880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4021797" y="5569330"/>
            <a:ext cx="182880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47741"/>
              </p:ext>
            </p:extLst>
          </p:nvPr>
        </p:nvGraphicFramePr>
        <p:xfrm>
          <a:off x="6019800" y="5465067"/>
          <a:ext cx="2514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3" name="Equation" r:id="rId17" imgW="2514600" imgH="812520" progId="Equation.DSMT4">
                  <p:embed/>
                </p:oleObj>
              </mc:Choice>
              <mc:Fallback>
                <p:oleObj name="Equation" r:id="rId17" imgW="25146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19800" y="5465067"/>
                        <a:ext cx="25146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92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Time to Reach Steady-State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2691245" y="1047690"/>
          <a:ext cx="3317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2" name="Equation" r:id="rId3" imgW="3200400" imgH="685800" progId="Equation.DSMT4">
                  <p:embed/>
                </p:oleObj>
              </mc:Choice>
              <mc:Fallback>
                <p:oleObj name="Equation" r:id="rId3" imgW="3200400" imgH="685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245" y="1047690"/>
                        <a:ext cx="33178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9600" y="1023445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</a:rPr>
              <a:t>At steady state, t is large and:</a:t>
            </a:r>
          </a:p>
        </p:txBody>
      </p:sp>
      <p:sp>
        <p:nvSpPr>
          <p:cNvPr id="43" name="Freeform 42"/>
          <p:cNvSpPr/>
          <p:nvPr/>
        </p:nvSpPr>
        <p:spPr>
          <a:xfrm>
            <a:off x="4142509" y="1158142"/>
            <a:ext cx="1028700" cy="360603"/>
          </a:xfrm>
          <a:custGeom>
            <a:avLst/>
            <a:gdLst>
              <a:gd name="connsiteX0" fmla="*/ 1028700 w 1028700"/>
              <a:gd name="connsiteY0" fmla="*/ 69658 h 360603"/>
              <a:gd name="connsiteX1" fmla="*/ 904009 w 1028700"/>
              <a:gd name="connsiteY1" fmla="*/ 38485 h 360603"/>
              <a:gd name="connsiteX2" fmla="*/ 488373 w 1028700"/>
              <a:gd name="connsiteY2" fmla="*/ 7312 h 360603"/>
              <a:gd name="connsiteX3" fmla="*/ 228600 w 1028700"/>
              <a:gd name="connsiteY3" fmla="*/ 28094 h 360603"/>
              <a:gd name="connsiteX4" fmla="*/ 176645 w 1028700"/>
              <a:gd name="connsiteY4" fmla="*/ 48876 h 360603"/>
              <a:gd name="connsiteX5" fmla="*/ 135082 w 1028700"/>
              <a:gd name="connsiteY5" fmla="*/ 69658 h 360603"/>
              <a:gd name="connsiteX6" fmla="*/ 41564 w 1028700"/>
              <a:gd name="connsiteY6" fmla="*/ 142394 h 360603"/>
              <a:gd name="connsiteX7" fmla="*/ 0 w 1028700"/>
              <a:gd name="connsiteY7" fmla="*/ 215130 h 360603"/>
              <a:gd name="connsiteX8" fmla="*/ 10391 w 1028700"/>
              <a:gd name="connsiteY8" fmla="*/ 256694 h 360603"/>
              <a:gd name="connsiteX9" fmla="*/ 83127 w 1028700"/>
              <a:gd name="connsiteY9" fmla="*/ 287867 h 360603"/>
              <a:gd name="connsiteX10" fmla="*/ 197427 w 1028700"/>
              <a:gd name="connsiteY10" fmla="*/ 308648 h 360603"/>
              <a:gd name="connsiteX11" fmla="*/ 238991 w 1028700"/>
              <a:gd name="connsiteY11" fmla="*/ 329430 h 360603"/>
              <a:gd name="connsiteX12" fmla="*/ 270164 w 1028700"/>
              <a:gd name="connsiteY12" fmla="*/ 360603 h 36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8700" h="360603">
                <a:moveTo>
                  <a:pt x="1028700" y="69658"/>
                </a:moveTo>
                <a:cubicBezTo>
                  <a:pt x="968874" y="29774"/>
                  <a:pt x="1016359" y="54535"/>
                  <a:pt x="904009" y="38485"/>
                </a:cubicBezTo>
                <a:cubicBezTo>
                  <a:pt x="634614" y="0"/>
                  <a:pt x="934233" y="23236"/>
                  <a:pt x="488373" y="7312"/>
                </a:cubicBezTo>
                <a:cubicBezTo>
                  <a:pt x="401782" y="14239"/>
                  <a:pt x="314706" y="16613"/>
                  <a:pt x="228600" y="28094"/>
                </a:cubicBezTo>
                <a:cubicBezTo>
                  <a:pt x="210111" y="30559"/>
                  <a:pt x="193690" y="41300"/>
                  <a:pt x="176645" y="48876"/>
                </a:cubicBezTo>
                <a:cubicBezTo>
                  <a:pt x="162490" y="55167"/>
                  <a:pt x="148364" y="61689"/>
                  <a:pt x="135082" y="69658"/>
                </a:cubicBezTo>
                <a:cubicBezTo>
                  <a:pt x="96457" y="92833"/>
                  <a:pt x="69247" y="109174"/>
                  <a:pt x="41564" y="142394"/>
                </a:cubicBezTo>
                <a:cubicBezTo>
                  <a:pt x="23205" y="164425"/>
                  <a:pt x="12704" y="189722"/>
                  <a:pt x="0" y="215130"/>
                </a:cubicBezTo>
                <a:cubicBezTo>
                  <a:pt x="3464" y="228985"/>
                  <a:pt x="2469" y="244811"/>
                  <a:pt x="10391" y="256694"/>
                </a:cubicBezTo>
                <a:cubicBezTo>
                  <a:pt x="23799" y="276806"/>
                  <a:pt x="63350" y="284271"/>
                  <a:pt x="83127" y="287867"/>
                </a:cubicBezTo>
                <a:cubicBezTo>
                  <a:pt x="219660" y="312691"/>
                  <a:pt x="103148" y="285080"/>
                  <a:pt x="197427" y="308648"/>
                </a:cubicBezTo>
                <a:cubicBezTo>
                  <a:pt x="211282" y="315575"/>
                  <a:pt x="226386" y="320427"/>
                  <a:pt x="238991" y="329430"/>
                </a:cubicBezTo>
                <a:cubicBezTo>
                  <a:pt x="250949" y="337971"/>
                  <a:pt x="270164" y="360603"/>
                  <a:pt x="270164" y="360603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46863" y="1428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</a:t>
            </a:r>
          </a:p>
        </p:txBody>
      </p:sp>
      <p:graphicFrame>
        <p:nvGraphicFramePr>
          <p:cNvPr id="4112" name="Object 19"/>
          <p:cNvGraphicFramePr>
            <a:graphicFrameLocks noChangeAspect="1"/>
          </p:cNvGraphicFramePr>
          <p:nvPr/>
        </p:nvGraphicFramePr>
        <p:xfrm>
          <a:off x="6172200" y="1026908"/>
          <a:ext cx="17764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3" name="Equation" r:id="rId5" imgW="1714320" imgH="622080" progId="Equation.DSMT4">
                  <p:embed/>
                </p:oleObj>
              </mc:Choice>
              <mc:Fallback>
                <p:oleObj name="Equation" r:id="rId5" imgW="1714320" imgH="622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26908"/>
                        <a:ext cx="177641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660400" y="193501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In the unsteady state, when C</a:t>
            </a:r>
            <a:r>
              <a:rPr lang="en-US" sz="2000" baseline="-25000" dirty="0" smtClean="0">
                <a:solidFill>
                  <a:srgbClr val="006600"/>
                </a:solidFill>
              </a:rPr>
              <a:t>A</a:t>
            </a:r>
            <a:r>
              <a:rPr lang="en-US" sz="2000" dirty="0" smtClean="0">
                <a:solidFill>
                  <a:srgbClr val="006600"/>
                </a:solidFill>
              </a:rPr>
              <a:t> = 0.99C</a:t>
            </a:r>
            <a:r>
              <a:rPr lang="en-US" sz="2000" baseline="-25000" dirty="0" smtClean="0">
                <a:solidFill>
                  <a:srgbClr val="006600"/>
                </a:solidFill>
              </a:rPr>
              <a:t>AS</a:t>
            </a:r>
            <a:r>
              <a:rPr lang="en-US" sz="2000" dirty="0" smtClean="0">
                <a:solidFill>
                  <a:srgbClr val="006600"/>
                </a:solidFill>
              </a:rPr>
              <a:t>:</a:t>
            </a:r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3199679" y="1981200"/>
          <a:ext cx="48720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4" name="Equation" r:id="rId7" imgW="4698720" imgH="685800" progId="Equation.DSMT4">
                  <p:embed/>
                </p:oleObj>
              </mc:Choice>
              <mc:Fallback>
                <p:oleObj name="Equation" r:id="rId7" imgW="469872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679" y="1981200"/>
                        <a:ext cx="487203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352550" y="3025914"/>
            <a:ext cx="6438900" cy="707886"/>
            <a:chOff x="1790700" y="3102114"/>
            <a:chExt cx="6438900" cy="707886"/>
          </a:xfrm>
        </p:grpSpPr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1790700" y="3136900"/>
            <a:ext cx="145891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35" name="Equation" r:id="rId9" imgW="1409400" imgH="609480" progId="Equation.DSMT4">
                    <p:embed/>
                  </p:oleObj>
                </mc:Choice>
                <mc:Fallback>
                  <p:oleObj name="Equation" r:id="rId9" imgW="1409400" imgH="609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136900"/>
                          <a:ext cx="1458913" cy="60960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3314700" y="3102114"/>
              <a:ext cx="4914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time to reach 99% (C</a:t>
              </a:r>
              <a:r>
                <a:rPr lang="en-US" sz="2000" baseline="-25000" dirty="0" smtClean="0"/>
                <a:t>A</a:t>
              </a:r>
              <a:r>
                <a:rPr lang="en-US" sz="2000" dirty="0" smtClean="0"/>
                <a:t> = 0.99C</a:t>
              </a:r>
              <a:r>
                <a:rPr lang="en-US" sz="2000" baseline="-25000" dirty="0" smtClean="0"/>
                <a:t>AS</a:t>
              </a:r>
              <a:r>
                <a:rPr lang="en-US" sz="2000" dirty="0" smtClean="0"/>
                <a:t>) of steady-state concentration in terms of  </a:t>
              </a:r>
              <a:r>
                <a:rPr lang="en-US" sz="2000" dirty="0" err="1" smtClean="0">
                  <a:latin typeface="Symbol" pitchFamily="18" charset="2"/>
                </a:rPr>
                <a:t>t</a:t>
              </a:r>
              <a:r>
                <a:rPr lang="en-US" sz="2000" dirty="0" err="1" smtClean="0"/>
                <a:t>k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78955" y="5616714"/>
            <a:ext cx="6598245" cy="707886"/>
            <a:chOff x="979884" y="4191000"/>
            <a:chExt cx="6598245" cy="707886"/>
          </a:xfrm>
        </p:grpSpPr>
        <p:sp>
          <p:nvSpPr>
            <p:cNvPr id="30" name="TextBox 29"/>
            <p:cNvSpPr txBox="1"/>
            <p:nvPr/>
          </p:nvSpPr>
          <p:spPr>
            <a:xfrm>
              <a:off x="979884" y="4191000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006600"/>
                  </a:solidFill>
                </a:rPr>
                <a:t>99% of the steady-state concentration is achieved at: </a:t>
              </a:r>
            </a:p>
          </p:txBody>
        </p:sp>
        <p:graphicFrame>
          <p:nvGraphicFramePr>
            <p:cNvPr id="31" name="Object 13"/>
            <p:cNvGraphicFramePr>
              <a:graphicFrameLocks noChangeAspect="1"/>
            </p:cNvGraphicFramePr>
            <p:nvPr/>
          </p:nvGraphicFramePr>
          <p:xfrm>
            <a:off x="4499966" y="4240074"/>
            <a:ext cx="307816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36" name="Equation" r:id="rId11" imgW="2971800" imgH="609480" progId="Equation.DSMT4">
                    <p:embed/>
                  </p:oleObj>
                </mc:Choice>
                <mc:Fallback>
                  <p:oleObj name="Equation" r:id="rId11" imgW="2971800" imgH="6094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966" y="4240074"/>
                          <a:ext cx="3078163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Box 31"/>
          <p:cNvSpPr txBox="1"/>
          <p:nvPr/>
        </p:nvSpPr>
        <p:spPr>
          <a:xfrm>
            <a:off x="381000" y="3962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</a:rPr>
              <a:t>When k is very small (slow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), 1&gt;&gt;</a:t>
            </a:r>
            <a:r>
              <a:rPr lang="en-US" sz="2000" dirty="0" err="1" smtClean="0">
                <a:solidFill>
                  <a:srgbClr val="006600"/>
                </a:solidFill>
                <a:latin typeface="Symbol" pitchFamily="18" charset="2"/>
              </a:rPr>
              <a:t>t</a:t>
            </a:r>
            <a:r>
              <a:rPr lang="en-US" sz="2000" dirty="0" err="1" smtClean="0">
                <a:solidFill>
                  <a:srgbClr val="006600"/>
                </a:solidFill>
              </a:rPr>
              <a:t>k</a:t>
            </a:r>
            <a:r>
              <a:rPr lang="en-US" sz="2000" dirty="0" smtClean="0">
                <a:solidFill>
                  <a:srgbClr val="006600"/>
                </a:solidFill>
              </a:rPr>
              <a:t>:</a:t>
            </a:r>
          </a:p>
        </p:txBody>
      </p:sp>
      <p:graphicFrame>
        <p:nvGraphicFramePr>
          <p:cNvPr id="33" name="Object 23"/>
          <p:cNvGraphicFramePr>
            <a:graphicFrameLocks noChangeAspect="1"/>
          </p:cNvGraphicFramePr>
          <p:nvPr/>
        </p:nvGraphicFramePr>
        <p:xfrm>
          <a:off x="3048000" y="4191000"/>
          <a:ext cx="10398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7" name="Equation" r:id="rId13" imgW="1002960" imgH="330120" progId="Equation.DSMT4">
                  <p:embed/>
                </p:oleObj>
              </mc:Choice>
              <mc:Fallback>
                <p:oleObj name="Equation" r:id="rId13" imgW="1002960" imgH="3301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10398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419600" y="3962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6600"/>
                </a:solidFill>
              </a:rPr>
              <a:t>When k is very big (fast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), 1&lt;&lt;</a:t>
            </a:r>
            <a:r>
              <a:rPr lang="en-US" sz="2000" dirty="0" err="1" smtClean="0">
                <a:solidFill>
                  <a:srgbClr val="006600"/>
                </a:solidFill>
                <a:latin typeface="Symbol" pitchFamily="18" charset="2"/>
              </a:rPr>
              <a:t>t</a:t>
            </a:r>
            <a:r>
              <a:rPr lang="en-US" sz="2000" dirty="0" err="1" smtClean="0">
                <a:solidFill>
                  <a:srgbClr val="006600"/>
                </a:solidFill>
              </a:rPr>
              <a:t>k</a:t>
            </a:r>
            <a:endParaRPr lang="en-US" sz="2000" dirty="0" smtClean="0">
              <a:solidFill>
                <a:srgbClr val="006600"/>
              </a:solidFill>
            </a:endParaRPr>
          </a:p>
        </p:txBody>
      </p:sp>
      <p:graphicFrame>
        <p:nvGraphicFramePr>
          <p:cNvPr id="37" name="Object 23"/>
          <p:cNvGraphicFramePr>
            <a:graphicFrameLocks noChangeAspect="1"/>
          </p:cNvGraphicFramePr>
          <p:nvPr/>
        </p:nvGraphicFramePr>
        <p:xfrm>
          <a:off x="7291388" y="4051300"/>
          <a:ext cx="935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" name="Equation" r:id="rId15" imgW="901440" imgH="609480" progId="Equation.DSMT4">
                  <p:embed/>
                </p:oleObj>
              </mc:Choice>
              <mc:Fallback>
                <p:oleObj name="Equation" r:id="rId15" imgW="901440" imgH="6094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051300"/>
                        <a:ext cx="9350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600200" y="4753114"/>
            <a:ext cx="5924538" cy="707886"/>
            <a:chOff x="1008856" y="3102114"/>
            <a:chExt cx="5924538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1008856" y="3102114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006600"/>
                  </a:solidFill>
                </a:rPr>
                <a:t>63% of the steady-state concentration is achieved at: </a:t>
              </a:r>
            </a:p>
          </p:txBody>
        </p:sp>
        <p:graphicFrame>
          <p:nvGraphicFramePr>
            <p:cNvPr id="40" name="Object 13"/>
            <p:cNvGraphicFramePr>
              <a:graphicFrameLocks noChangeAspect="1"/>
            </p:cNvGraphicFramePr>
            <p:nvPr/>
          </p:nvGraphicFramePr>
          <p:xfrm>
            <a:off x="4484687" y="3151257"/>
            <a:ext cx="696913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39" name="Equation" r:id="rId17" imgW="672840" imgH="609480" progId="Equation.DSMT4">
                    <p:embed/>
                  </p:oleObj>
                </mc:Choice>
                <mc:Fallback>
                  <p:oleObj name="Equation" r:id="rId17" imgW="672840" imgH="609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4687" y="3151257"/>
                          <a:ext cx="696913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5278582" y="3255818"/>
              <a:ext cx="16548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</a:t>
              </a:r>
              <a:r>
                <a:rPr lang="en-US" sz="2000" baseline="-25000" dirty="0" smtClean="0"/>
                <a:t>A </a:t>
              </a:r>
              <a:r>
                <a:rPr lang="en-US" sz="2000" dirty="0" smtClean="0"/>
                <a:t>= 0.63C</a:t>
              </a:r>
              <a:r>
                <a:rPr lang="en-US" sz="2000" baseline="-25000" dirty="0" smtClean="0"/>
                <a:t>AS</a:t>
              </a:r>
              <a:endParaRPr lang="en-US" sz="2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84314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 Elementary </a:t>
            </a:r>
            <a:r>
              <a:rPr lang="en-US" sz="2200" dirty="0" err="1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, feed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is a stoichiometric mixture</a:t>
            </a:r>
          </a:p>
          <a:p>
            <a:pPr algn="ctr"/>
            <a:r>
              <a:rPr lang="en-US" sz="2200" dirty="0" smtClean="0">
                <a:ea typeface="Meiryo"/>
              </a:rPr>
              <a:t>Fluidized CSTR,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u</a:t>
            </a:r>
            <a:r>
              <a:rPr lang="en-US" sz="2200" baseline="-25000" dirty="0" smtClean="0"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50 dm</a:t>
            </a:r>
            <a:r>
              <a:rPr lang="en-US" sz="2200" baseline="30000" dirty="0" smtClean="0">
                <a:ea typeface="Meiryo"/>
              </a:rPr>
              <a:t>3</a:t>
            </a:r>
            <a:r>
              <a:rPr lang="en-US" sz="2200" dirty="0" smtClean="0">
                <a:ea typeface="Meiryo"/>
              </a:rPr>
              <a:t>/min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98958" y="22987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63" y="3717005"/>
            <a:ext cx="194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2. What is –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7745" y="2781300"/>
          <a:ext cx="335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4" name="Equation" r:id="rId3" imgW="3352680" imgH="685800" progId="Equation.DSMT4">
                  <p:embed/>
                </p:oleObj>
              </mc:Choice>
              <mc:Fallback>
                <p:oleObj name="Equation" r:id="rId3" imgW="3352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5" y="2781300"/>
                        <a:ext cx="3352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08290" y="2743200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Known: </a:t>
            </a:r>
            <a:r>
              <a:rPr lang="en-US" sz="2000" dirty="0" smtClean="0">
                <a:solidFill>
                  <a:srgbClr val="CC3300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CC3300"/>
                </a:solidFill>
              </a:rPr>
              <a:t>0</a:t>
            </a:r>
            <a:r>
              <a:rPr lang="en-US" sz="2000" dirty="0" smtClean="0">
                <a:solidFill>
                  <a:srgbClr val="CC3300"/>
                </a:solidFill>
              </a:rPr>
              <a:t>, X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, &amp;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(0.055 mol/dm</a:t>
            </a:r>
            <a:r>
              <a:rPr lang="en-US" sz="2000" baseline="30000" dirty="0" smtClean="0">
                <a:solidFill>
                  <a:srgbClr val="CC3300"/>
                </a:solidFill>
              </a:rPr>
              <a:t>3</a:t>
            </a:r>
            <a:r>
              <a:rPr lang="en-US" sz="2000" dirty="0" smtClean="0">
                <a:solidFill>
                  <a:srgbClr val="CC3300"/>
                </a:solidFill>
              </a:rPr>
              <a:t>)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r>
              <a:rPr lang="en-US" sz="2000" dirty="0" smtClean="0">
                <a:solidFill>
                  <a:srgbClr val="CC3300"/>
                </a:solidFill>
              </a:rPr>
              <a:t>Unknown: -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0521" y="3563117"/>
            <a:ext cx="5243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Units on k necessitate expressing rate law in terms of partial pressure, not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825500" y="15367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5" name="Equation" r:id="rId5" imgW="7492680" imgH="711000" progId="Equation.DSMT4">
                  <p:embed/>
                </p:oleObj>
              </mc:Choice>
              <mc:Fallback>
                <p:oleObj name="Equation" r:id="rId5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5367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2480128" y="4356100"/>
          <a:ext cx="2159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6" name="Equation" r:id="rId7" imgW="2158920" imgH="799920" progId="Equation.DSMT4">
                  <p:embed/>
                </p:oleObj>
              </mc:Choice>
              <mc:Fallback>
                <p:oleObj name="Equation" r:id="rId7" imgW="21589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128" y="4356100"/>
                        <a:ext cx="2159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3263" y="4552890"/>
            <a:ext cx="1944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2a. What is P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300" y="5314890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=-1	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=1</a:t>
            </a:r>
            <a:endParaRPr lang="en-US" sz="2000" dirty="0" smtClean="0">
              <a:latin typeface="Symbol" pitchFamily="18" charset="2"/>
            </a:endParaRP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4937"/>
              </p:ext>
            </p:extLst>
          </p:nvPr>
        </p:nvGraphicFramePr>
        <p:xfrm>
          <a:off x="5105400" y="4356100"/>
          <a:ext cx="3568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7" name="Equation" r:id="rId9" imgW="3568680" imgH="736560" progId="Equation.DSMT4">
                  <p:embed/>
                </p:oleObj>
              </mc:Choice>
              <mc:Fallback>
                <p:oleObj name="Equation" r:id="rId9" imgW="35686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56100"/>
                        <a:ext cx="3568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16"/>
          <p:cNvGraphicFramePr>
            <a:graphicFrameLocks noChangeAspect="1"/>
          </p:cNvGraphicFramePr>
          <p:nvPr/>
        </p:nvGraphicFramePr>
        <p:xfrm>
          <a:off x="2527300" y="5219700"/>
          <a:ext cx="21066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8" name="Equation" r:id="rId11" imgW="2298600" imgH="698400" progId="Equation.DSMT4">
                  <p:embed/>
                </p:oleObj>
              </mc:Choice>
              <mc:Fallback>
                <p:oleObj name="Equation" r:id="rId11" imgW="22986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5219700"/>
                        <a:ext cx="2106613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/>
        </p:nvGraphicFramePr>
        <p:xfrm>
          <a:off x="4864100" y="5259388"/>
          <a:ext cx="374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9" name="Equation" r:id="rId13" imgW="4089240" imgH="609480" progId="Equation.DSMT4">
                  <p:embed/>
                </p:oleObj>
              </mc:Choice>
              <mc:Fallback>
                <p:oleObj name="Equation" r:id="rId13" imgW="40892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259388"/>
                        <a:ext cx="3746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63550" y="6096000"/>
          <a:ext cx="152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0" name="Equation" r:id="rId15" imgW="1523880" imgH="330120" progId="Equation.DSMT4">
                  <p:embed/>
                </p:oleObj>
              </mc:Choice>
              <mc:Fallback>
                <p:oleObj name="Equation" r:id="rId15" imgW="1523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6096000"/>
                        <a:ext cx="1524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2451100" y="5930900"/>
          <a:ext cx="3670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1" name="Equation" r:id="rId17" imgW="3670200" imgH="660240" progId="Equation.DSMT4">
                  <p:embed/>
                </p:oleObj>
              </mc:Choice>
              <mc:Fallback>
                <p:oleObj name="Equation" r:id="rId17" imgW="36702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930900"/>
                        <a:ext cx="36703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32386"/>
              </p:ext>
            </p:extLst>
          </p:nvPr>
        </p:nvGraphicFramePr>
        <p:xfrm>
          <a:off x="6565900" y="5905500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2" name="Equation" r:id="rId19" imgW="2133360" imgH="723600" progId="Equation.DSMT4">
                  <p:embed/>
                </p:oleObj>
              </mc:Choice>
              <mc:Fallback>
                <p:oleObj name="Equation" r:id="rId19" imgW="2133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905500"/>
                        <a:ext cx="21336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29616"/>
              </p:ext>
            </p:extLst>
          </p:nvPr>
        </p:nvGraphicFramePr>
        <p:xfrm>
          <a:off x="2184400" y="3632200"/>
          <a:ext cx="161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63" name="Equation" r:id="rId21" imgW="1612900" imgH="406400" progId="Equation.DSMT4">
                  <p:embed/>
                </p:oleObj>
              </mc:Choice>
              <mc:Fallback>
                <p:oleObj name="Equation" r:id="rId21" imgW="1612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632200"/>
                        <a:ext cx="1612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2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1524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 Elementary </a:t>
            </a:r>
            <a:r>
              <a:rPr lang="en-US" sz="2200" dirty="0" err="1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, feed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is a stoichiometric mixture</a:t>
            </a:r>
          </a:p>
          <a:p>
            <a:pPr algn="ctr"/>
            <a:r>
              <a:rPr lang="en-US" sz="2200" dirty="0" smtClean="0">
                <a:ea typeface="Meiryo"/>
              </a:rPr>
              <a:t>Fluidized CSTR,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u</a:t>
            </a:r>
            <a:r>
              <a:rPr lang="en-US" sz="2200" baseline="-25000" dirty="0" smtClean="0"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50 dm</a:t>
            </a:r>
            <a:r>
              <a:rPr lang="en-US" sz="2200" baseline="30000" dirty="0" smtClean="0">
                <a:ea typeface="Meiryo"/>
              </a:rPr>
              <a:t>3</a:t>
            </a:r>
            <a:r>
              <a:rPr lang="en-US" sz="2200" dirty="0" smtClean="0">
                <a:ea typeface="Meiryo"/>
              </a:rPr>
              <a:t>/min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98958" y="22987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63" y="3651190"/>
            <a:ext cx="194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2. What is –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7745" y="2781300"/>
          <a:ext cx="335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8" name="Equation" r:id="rId3" imgW="3352680" imgH="685800" progId="Equation.DSMT4">
                  <p:embed/>
                </p:oleObj>
              </mc:Choice>
              <mc:Fallback>
                <p:oleObj name="Equation" r:id="rId3" imgW="3352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5" y="2781300"/>
                        <a:ext cx="3352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08290" y="2743200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Known: </a:t>
            </a:r>
            <a:r>
              <a:rPr lang="en-US" sz="2000" dirty="0" smtClean="0">
                <a:solidFill>
                  <a:srgbClr val="CC3300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CC3300"/>
                </a:solidFill>
              </a:rPr>
              <a:t>0</a:t>
            </a:r>
            <a:r>
              <a:rPr lang="en-US" sz="2000" dirty="0" smtClean="0">
                <a:solidFill>
                  <a:srgbClr val="CC3300"/>
                </a:solidFill>
              </a:rPr>
              <a:t>, X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, &amp;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(0.055 mol/dm</a:t>
            </a:r>
            <a:r>
              <a:rPr lang="en-US" sz="2000" baseline="30000" dirty="0" smtClean="0">
                <a:solidFill>
                  <a:srgbClr val="CC3300"/>
                </a:solidFill>
              </a:rPr>
              <a:t>3</a:t>
            </a:r>
            <a:r>
              <a:rPr lang="en-US" sz="2000" dirty="0" smtClean="0">
                <a:solidFill>
                  <a:srgbClr val="CC3300"/>
                </a:solidFill>
              </a:rPr>
              <a:t>)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r>
              <a:rPr lang="en-US" sz="2000" dirty="0" smtClean="0">
                <a:solidFill>
                  <a:srgbClr val="CC3300"/>
                </a:solidFill>
              </a:rPr>
              <a:t>Unknown: -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825500" y="15367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9" name="Equation" r:id="rId5" imgW="7492680" imgH="711000" progId="Equation.DSMT4">
                  <p:embed/>
                </p:oleObj>
              </mc:Choice>
              <mc:Fallback>
                <p:oleObj name="Equation" r:id="rId5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5367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3263" y="4483100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2b. What is P</a:t>
            </a:r>
            <a:r>
              <a:rPr lang="en-US" sz="2000" baseline="-25000" dirty="0" smtClean="0">
                <a:solidFill>
                  <a:srgbClr val="CC3300"/>
                </a:solidFill>
              </a:rPr>
              <a:t>B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03729" y="45593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=-2	</a:t>
            </a:r>
            <a:endParaRPr lang="en-US" sz="2000" dirty="0" smtClean="0">
              <a:latin typeface="Symbol" pitchFamily="18" charset="2"/>
            </a:endParaRPr>
          </a:p>
        </p:txBody>
      </p:sp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6324600" y="3505200"/>
          <a:ext cx="2552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0" name="Equation" r:id="rId7" imgW="2552400" imgH="736560" progId="Equation.DSMT4">
                  <p:embed/>
                </p:oleObj>
              </mc:Choice>
              <mc:Fallback>
                <p:oleObj name="Equation" r:id="rId7" imgW="25524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505200"/>
                        <a:ext cx="2552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620266"/>
              </p:ext>
            </p:extLst>
          </p:nvPr>
        </p:nvGraphicFramePr>
        <p:xfrm>
          <a:off x="2819400" y="4521200"/>
          <a:ext cx="72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Equation" r:id="rId9" imgW="787320" imgH="609480" progId="Equation.DSMT4">
                  <p:embed/>
                </p:oleObj>
              </mc:Choice>
              <mc:Fallback>
                <p:oleObj name="Equation" r:id="rId9" imgW="7873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21200"/>
                        <a:ext cx="72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606449"/>
              </p:ext>
            </p:extLst>
          </p:nvPr>
        </p:nvGraphicFramePr>
        <p:xfrm>
          <a:off x="4927600" y="4483100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2" name="Equation" r:id="rId11" imgW="1930320" imgH="698400" progId="Equation.DSMT4">
                  <p:embed/>
                </p:oleObj>
              </mc:Choice>
              <mc:Fallback>
                <p:oleObj name="Equation" r:id="rId11" imgW="19303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483100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FF6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963092"/>
              </p:ext>
            </p:extLst>
          </p:nvPr>
        </p:nvGraphicFramePr>
        <p:xfrm>
          <a:off x="819150" y="5575300"/>
          <a:ext cx="2362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3" name="Equation" r:id="rId13" imgW="2361960" imgH="812520" progId="Equation.DSMT4">
                  <p:embed/>
                </p:oleObj>
              </mc:Choice>
              <mc:Fallback>
                <p:oleObj name="Equation" r:id="rId13" imgW="23619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5575300"/>
                        <a:ext cx="2362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4845"/>
              </p:ext>
            </p:extLst>
          </p:nvPr>
        </p:nvGraphicFramePr>
        <p:xfrm>
          <a:off x="5981700" y="5670550"/>
          <a:ext cx="2425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4" name="Equation" r:id="rId15" imgW="2425680" imgH="723600" progId="Equation.DSMT4">
                  <p:embed/>
                </p:oleObj>
              </mc:Choice>
              <mc:Fallback>
                <p:oleObj name="Equation" r:id="rId15" imgW="24256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5670550"/>
                        <a:ext cx="24257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306765"/>
              </p:ext>
            </p:extLst>
          </p:nvPr>
        </p:nvGraphicFramePr>
        <p:xfrm>
          <a:off x="3340100" y="5657850"/>
          <a:ext cx="261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5" name="Equation" r:id="rId17" imgW="2616120" imgH="723600" progId="Equation.DSMT4">
                  <p:embed/>
                </p:oleObj>
              </mc:Choice>
              <mc:Fallback>
                <p:oleObj name="Equation" r:id="rId17" imgW="26161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5657850"/>
                        <a:ext cx="2616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965360"/>
              </p:ext>
            </p:extLst>
          </p:nvPr>
        </p:nvGraphicFramePr>
        <p:xfrm>
          <a:off x="3975100" y="3489325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6" name="Equation" r:id="rId19" imgW="2133360" imgH="723600" progId="Equation.DSMT4">
                  <p:embed/>
                </p:oleObj>
              </mc:Choice>
              <mc:Fallback>
                <p:oleObj name="Equation" r:id="rId19" imgW="2133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3489325"/>
                        <a:ext cx="2133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951258"/>
              </p:ext>
            </p:extLst>
          </p:nvPr>
        </p:nvGraphicFramePr>
        <p:xfrm>
          <a:off x="2184400" y="3632200"/>
          <a:ext cx="161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7" name="Equation" r:id="rId21" imgW="1612800" imgH="406080" progId="Equation.DSMT4">
                  <p:embed/>
                </p:oleObj>
              </mc:Choice>
              <mc:Fallback>
                <p:oleObj name="Equation" r:id="rId21" imgW="1612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632200"/>
                        <a:ext cx="1612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0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 Elementary </a:t>
            </a:r>
            <a:r>
              <a:rPr lang="en-US" sz="2200" dirty="0" err="1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, feed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is a stoichiometric mixture</a:t>
            </a:r>
          </a:p>
          <a:p>
            <a:pPr algn="ctr"/>
            <a:r>
              <a:rPr lang="en-US" sz="2200" dirty="0" smtClean="0">
                <a:ea typeface="Meiryo"/>
              </a:rPr>
              <a:t>Fluidized CSTR,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u</a:t>
            </a:r>
            <a:r>
              <a:rPr lang="en-US" sz="2200" baseline="-25000" dirty="0" smtClean="0"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50 dm</a:t>
            </a:r>
            <a:r>
              <a:rPr lang="en-US" sz="2200" baseline="30000" dirty="0" smtClean="0">
                <a:ea typeface="Meiryo"/>
              </a:rPr>
              <a:t>3</a:t>
            </a:r>
            <a:r>
              <a:rPr lang="en-US" sz="2200" dirty="0" smtClean="0">
                <a:ea typeface="Meiryo"/>
              </a:rPr>
              <a:t>/min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98958" y="19304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63" y="3206690"/>
            <a:ext cx="194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2. What is –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0686"/>
              </p:ext>
            </p:extLst>
          </p:nvPr>
        </p:nvGraphicFramePr>
        <p:xfrm>
          <a:off x="427745" y="2413000"/>
          <a:ext cx="335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8" name="Equation" r:id="rId3" imgW="3352680" imgH="685800" progId="Equation.DSMT4">
                  <p:embed/>
                </p:oleObj>
              </mc:Choice>
              <mc:Fallback>
                <p:oleObj name="Equation" r:id="rId3" imgW="3352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5" y="2413000"/>
                        <a:ext cx="3352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08290" y="2374900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Known: </a:t>
            </a:r>
            <a:r>
              <a:rPr lang="en-US" sz="2000" dirty="0" smtClean="0">
                <a:solidFill>
                  <a:srgbClr val="CC3300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CC3300"/>
                </a:solidFill>
              </a:rPr>
              <a:t>0</a:t>
            </a:r>
            <a:r>
              <a:rPr lang="en-US" sz="2000" dirty="0" smtClean="0">
                <a:solidFill>
                  <a:srgbClr val="CC3300"/>
                </a:solidFill>
              </a:rPr>
              <a:t>, X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, &amp;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(0.055 mol/dm</a:t>
            </a:r>
            <a:r>
              <a:rPr lang="en-US" sz="2000" baseline="30000" dirty="0" smtClean="0">
                <a:solidFill>
                  <a:srgbClr val="CC3300"/>
                </a:solidFill>
              </a:rPr>
              <a:t>3</a:t>
            </a:r>
            <a:r>
              <a:rPr lang="en-US" sz="2000" dirty="0" smtClean="0">
                <a:solidFill>
                  <a:srgbClr val="CC3300"/>
                </a:solidFill>
              </a:rPr>
              <a:t>)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r>
              <a:rPr lang="en-US" sz="2000" dirty="0" smtClean="0">
                <a:solidFill>
                  <a:srgbClr val="CC3300"/>
                </a:solidFill>
              </a:rPr>
              <a:t>Unknown: -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39451"/>
              </p:ext>
            </p:extLst>
          </p:nvPr>
        </p:nvGraphicFramePr>
        <p:xfrm>
          <a:off x="825500" y="12192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9" name="Equation" r:id="rId5" imgW="7492680" imgH="711000" progId="Equation.DSMT4">
                  <p:embed/>
                </p:oleObj>
              </mc:Choice>
              <mc:Fallback>
                <p:oleObj name="Equation" r:id="rId5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2192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33115"/>
              </p:ext>
            </p:extLst>
          </p:nvPr>
        </p:nvGraphicFramePr>
        <p:xfrm>
          <a:off x="4095750" y="3124200"/>
          <a:ext cx="210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0" name="Equation" r:id="rId7" imgW="2108160" imgH="723600" progId="Equation.DSMT4">
                  <p:embed/>
                </p:oleObj>
              </mc:Choice>
              <mc:Fallback>
                <p:oleObj name="Equation" r:id="rId7" imgW="2108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124200"/>
                        <a:ext cx="2108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139613"/>
              </p:ext>
            </p:extLst>
          </p:nvPr>
        </p:nvGraphicFramePr>
        <p:xfrm>
          <a:off x="6540500" y="3124200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1" name="Equation" r:id="rId9" imgW="2133360" imgH="723600" progId="Equation.DSMT4">
                  <p:embed/>
                </p:oleObj>
              </mc:Choice>
              <mc:Fallback>
                <p:oleObj name="Equation" r:id="rId9" imgW="2133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3124200"/>
                        <a:ext cx="21336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03263" y="4051300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2c. What is k at 443K?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662970"/>
              </p:ext>
            </p:extLst>
          </p:nvPr>
        </p:nvGraphicFramePr>
        <p:xfrm>
          <a:off x="3124200" y="3905250"/>
          <a:ext cx="2895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Equation" r:id="rId11" imgW="2895480" imgH="749160" progId="Equation.DSMT4">
                  <p:embed/>
                </p:oleObj>
              </mc:Choice>
              <mc:Fallback>
                <p:oleObj name="Equation" r:id="rId11" imgW="289548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05250"/>
                        <a:ext cx="28956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937425"/>
              </p:ext>
            </p:extLst>
          </p:nvPr>
        </p:nvGraphicFramePr>
        <p:xfrm>
          <a:off x="1270000" y="4718050"/>
          <a:ext cx="660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" name="Equation" r:id="rId13" imgW="6603840" imgH="965160" progId="Equation.DSMT4">
                  <p:embed/>
                </p:oleObj>
              </mc:Choice>
              <mc:Fallback>
                <p:oleObj name="Equation" r:id="rId13" imgW="66038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718050"/>
                        <a:ext cx="6604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69437"/>
              </p:ext>
            </p:extLst>
          </p:nvPr>
        </p:nvGraphicFramePr>
        <p:xfrm>
          <a:off x="2368550" y="5791200"/>
          <a:ext cx="4406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4" name="Equation" r:id="rId15" imgW="4406760" imgH="711000" progId="Equation.DSMT4">
                  <p:embed/>
                </p:oleObj>
              </mc:Choice>
              <mc:Fallback>
                <p:oleObj name="Equation" r:id="rId15" imgW="44067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5791200"/>
                        <a:ext cx="44069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465200"/>
              </p:ext>
            </p:extLst>
          </p:nvPr>
        </p:nvGraphicFramePr>
        <p:xfrm>
          <a:off x="2184400" y="3162300"/>
          <a:ext cx="161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5" name="Equation" r:id="rId17" imgW="1612800" imgH="406080" progId="Equation.DSMT4">
                  <p:embed/>
                </p:oleObj>
              </mc:Choice>
              <mc:Fallback>
                <p:oleObj name="Equation" r:id="rId17" imgW="1612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162300"/>
                        <a:ext cx="1612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2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3263" y="3206690"/>
            <a:ext cx="194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2. What is –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935913"/>
              </p:ext>
            </p:extLst>
          </p:nvPr>
        </p:nvGraphicFramePr>
        <p:xfrm>
          <a:off x="427745" y="2400300"/>
          <a:ext cx="3352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2" name="Equation" r:id="rId3" imgW="3352680" imgH="685800" progId="Equation.DSMT4">
                  <p:embed/>
                </p:oleObj>
              </mc:Choice>
              <mc:Fallback>
                <p:oleObj name="Equation" r:id="rId3" imgW="33526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45" y="2400300"/>
                        <a:ext cx="3352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08290" y="2362200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Known: </a:t>
            </a:r>
            <a:r>
              <a:rPr lang="en-US" sz="2000" dirty="0" smtClean="0">
                <a:solidFill>
                  <a:srgbClr val="CC3300"/>
                </a:solidFill>
                <a:latin typeface="Symbol" pitchFamily="18" charset="2"/>
              </a:rPr>
              <a:t>u</a:t>
            </a:r>
            <a:r>
              <a:rPr lang="en-US" sz="2000" baseline="-25000" dirty="0" smtClean="0">
                <a:solidFill>
                  <a:srgbClr val="CC3300"/>
                </a:solidFill>
              </a:rPr>
              <a:t>0</a:t>
            </a:r>
            <a:r>
              <a:rPr lang="en-US" sz="2000" dirty="0" smtClean="0">
                <a:solidFill>
                  <a:srgbClr val="CC3300"/>
                </a:solidFill>
              </a:rPr>
              <a:t>, X</a:t>
            </a:r>
            <a:r>
              <a:rPr lang="en-US" sz="2000" baseline="-25000" dirty="0" smtClean="0">
                <a:solidFill>
                  <a:srgbClr val="CC3300"/>
                </a:solidFill>
              </a:rPr>
              <a:t>A</a:t>
            </a:r>
            <a:r>
              <a:rPr lang="en-US" sz="2000" dirty="0" smtClean="0">
                <a:solidFill>
                  <a:srgbClr val="CC3300"/>
                </a:solidFill>
              </a:rPr>
              <a:t>, &amp; 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(0.055 mol/dm</a:t>
            </a:r>
            <a:r>
              <a:rPr lang="en-US" sz="2000" baseline="30000" dirty="0" smtClean="0">
                <a:solidFill>
                  <a:srgbClr val="CC3300"/>
                </a:solidFill>
              </a:rPr>
              <a:t>3</a:t>
            </a:r>
            <a:r>
              <a:rPr lang="en-US" sz="2000" dirty="0" smtClean="0">
                <a:solidFill>
                  <a:srgbClr val="CC3300"/>
                </a:solidFill>
              </a:rPr>
              <a:t>)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r>
              <a:rPr lang="en-US" sz="2000" dirty="0" smtClean="0">
                <a:solidFill>
                  <a:srgbClr val="CC3300"/>
                </a:solidFill>
              </a:rPr>
              <a:t>Unknown: -</a:t>
            </a:r>
            <a:r>
              <a:rPr lang="en-US" sz="2000" dirty="0" err="1" smtClean="0">
                <a:solidFill>
                  <a:srgbClr val="CC33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CC3300"/>
                </a:solidFill>
              </a:rPr>
              <a:t>A</a:t>
            </a:r>
            <a:endParaRPr lang="en-US" sz="2000" dirty="0" smtClean="0">
              <a:solidFill>
                <a:srgbClr val="CC330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170"/>
              </p:ext>
            </p:extLst>
          </p:nvPr>
        </p:nvGraphicFramePr>
        <p:xfrm>
          <a:off x="2184400" y="3162300"/>
          <a:ext cx="1612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3" name="Equation" r:id="rId5" imgW="1612800" imgH="406080" progId="Equation.DSMT4">
                  <p:embed/>
                </p:oleObj>
              </mc:Choice>
              <mc:Fallback>
                <p:oleObj name="Equation" r:id="rId5" imgW="1612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162300"/>
                        <a:ext cx="1612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79606"/>
              </p:ext>
            </p:extLst>
          </p:nvPr>
        </p:nvGraphicFramePr>
        <p:xfrm>
          <a:off x="4095750" y="3124200"/>
          <a:ext cx="210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4" name="Equation" r:id="rId7" imgW="2108160" imgH="723600" progId="Equation.DSMT4">
                  <p:embed/>
                </p:oleObj>
              </mc:Choice>
              <mc:Fallback>
                <p:oleObj name="Equation" r:id="rId7" imgW="2108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124200"/>
                        <a:ext cx="21082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506736"/>
              </p:ext>
            </p:extLst>
          </p:nvPr>
        </p:nvGraphicFramePr>
        <p:xfrm>
          <a:off x="6527800" y="3124200"/>
          <a:ext cx="2133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5" name="Equation" r:id="rId9" imgW="2133360" imgH="723600" progId="Equation.DSMT4">
                  <p:embed/>
                </p:oleObj>
              </mc:Choice>
              <mc:Fallback>
                <p:oleObj name="Equation" r:id="rId9" imgW="2133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3124200"/>
                        <a:ext cx="21336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905099"/>
              </p:ext>
            </p:extLst>
          </p:nvPr>
        </p:nvGraphicFramePr>
        <p:xfrm>
          <a:off x="2527300" y="3886200"/>
          <a:ext cx="4089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6" name="Equation" r:id="rId11" imgW="4089240" imgH="711000" progId="Equation.DSMT4">
                  <p:embed/>
                </p:oleObj>
              </mc:Choice>
              <mc:Fallback>
                <p:oleObj name="Equation" r:id="rId11" imgW="40892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886200"/>
                        <a:ext cx="4089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14833"/>
              </p:ext>
            </p:extLst>
          </p:nvPr>
        </p:nvGraphicFramePr>
        <p:xfrm>
          <a:off x="635000" y="4648200"/>
          <a:ext cx="7874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7" name="Equation" r:id="rId13" imgW="7873920" imgH="876240" progId="Equation.DSMT4">
                  <p:embed/>
                </p:oleObj>
              </mc:Choice>
              <mc:Fallback>
                <p:oleObj name="Equation" r:id="rId13" imgW="787392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648200"/>
                        <a:ext cx="78740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64606"/>
              </p:ext>
            </p:extLst>
          </p:nvPr>
        </p:nvGraphicFramePr>
        <p:xfrm>
          <a:off x="1079500" y="5562600"/>
          <a:ext cx="698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8" name="Equation" r:id="rId15" imgW="6984720" imgH="939600" progId="Equation.DSMT4">
                  <p:embed/>
                </p:oleObj>
              </mc:Choice>
              <mc:Fallback>
                <p:oleObj name="Equation" r:id="rId15" imgW="69847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562600"/>
                        <a:ext cx="69850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2900" y="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 Elementary </a:t>
            </a:r>
            <a:r>
              <a:rPr lang="en-US" sz="2200" dirty="0" err="1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, feed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is a stoichiometric mixture</a:t>
            </a:r>
          </a:p>
          <a:p>
            <a:pPr algn="ctr"/>
            <a:r>
              <a:rPr lang="en-US" sz="2200" dirty="0" smtClean="0">
                <a:ea typeface="Meiryo"/>
              </a:rPr>
              <a:t>Fluidized CSTR,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u</a:t>
            </a:r>
            <a:r>
              <a:rPr lang="en-US" sz="2200" baseline="-25000" dirty="0" smtClean="0"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50 dm</a:t>
            </a:r>
            <a:r>
              <a:rPr lang="en-US" sz="2200" baseline="30000" dirty="0" smtClean="0">
                <a:ea typeface="Meiryo"/>
              </a:rPr>
              <a:t>3</a:t>
            </a:r>
            <a:r>
              <a:rPr lang="en-US" sz="2200" dirty="0" smtClean="0">
                <a:ea typeface="Meiryo"/>
              </a:rPr>
              <a:t>/min</a:t>
            </a:r>
            <a:endParaRPr lang="en-US" sz="2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498958" y="19304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X</a:t>
            </a:r>
            <a:r>
              <a:rPr lang="en-US" sz="2000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dirty="0" smtClean="0">
                <a:solidFill>
                  <a:srgbClr val="7030A0"/>
                </a:solidFill>
              </a:rPr>
              <a:t> = 0.8?</a:t>
            </a: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459282"/>
              </p:ext>
            </p:extLst>
          </p:nvPr>
        </p:nvGraphicFramePr>
        <p:xfrm>
          <a:off x="825500" y="12192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09" name="Equation" r:id="rId17" imgW="7492680" imgH="711000" progId="Equation.DSMT4">
                  <p:embed/>
                </p:oleObj>
              </mc:Choice>
              <mc:Fallback>
                <p:oleObj name="Equation" r:id="rId17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2192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8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98958" y="1905000"/>
            <a:ext cx="660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How many kg of catalyst is required to achieve </a:t>
            </a:r>
            <a:r>
              <a:rPr lang="en-US" sz="2000" dirty="0" smtClean="0">
                <a:solidFill>
                  <a:srgbClr val="CC3399"/>
                </a:solidFill>
              </a:rPr>
              <a:t>X</a:t>
            </a:r>
            <a:r>
              <a:rPr lang="en-US" sz="2000" baseline="-25000" dirty="0" smtClean="0">
                <a:solidFill>
                  <a:srgbClr val="CC3399"/>
                </a:solidFill>
              </a:rPr>
              <a:t>A</a:t>
            </a:r>
            <a:r>
              <a:rPr lang="en-US" sz="2000" dirty="0" smtClean="0">
                <a:solidFill>
                  <a:srgbClr val="CC3399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= </a:t>
            </a:r>
            <a:r>
              <a:rPr lang="en-US" sz="2000" dirty="0" smtClean="0">
                <a:solidFill>
                  <a:srgbClr val="CC3399"/>
                </a:solidFill>
              </a:rPr>
              <a:t>0.8</a:t>
            </a:r>
            <a:r>
              <a:rPr lang="en-US" sz="2000" dirty="0" smtClean="0">
                <a:solidFill>
                  <a:srgbClr val="7030A0"/>
                </a:solidFill>
              </a:rPr>
              <a:t>?</a:t>
            </a:r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37139"/>
              </p:ext>
            </p:extLst>
          </p:nvPr>
        </p:nvGraphicFramePr>
        <p:xfrm>
          <a:off x="825500" y="1143000"/>
          <a:ext cx="7493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0" name="Equation" r:id="rId3" imgW="7492680" imgH="711000" progId="Equation.DSMT4">
                  <p:embed/>
                </p:oleObj>
              </mc:Choice>
              <mc:Fallback>
                <p:oleObj name="Equation" r:id="rId3" imgW="7492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143000"/>
                        <a:ext cx="7493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107080"/>
              </p:ext>
            </p:extLst>
          </p:nvPr>
        </p:nvGraphicFramePr>
        <p:xfrm>
          <a:off x="1187450" y="4254500"/>
          <a:ext cx="6769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1" name="Equation" r:id="rId5" imgW="6769080" imgH="1777680" progId="Equation.DSMT4">
                  <p:embed/>
                </p:oleObj>
              </mc:Choice>
              <mc:Fallback>
                <p:oleObj name="Equation" r:id="rId5" imgW="676908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254500"/>
                        <a:ext cx="67691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156132"/>
              </p:ext>
            </p:extLst>
          </p:nvPr>
        </p:nvGraphicFramePr>
        <p:xfrm>
          <a:off x="1079500" y="3124200"/>
          <a:ext cx="6985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2" name="Equation" r:id="rId7" imgW="6984720" imgH="939600" progId="Equation.DSMT4">
                  <p:embed/>
                </p:oleObj>
              </mc:Choice>
              <mc:Fallback>
                <p:oleObj name="Equation" r:id="rId7" imgW="69847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124200"/>
                        <a:ext cx="69850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70184"/>
              </p:ext>
            </p:extLst>
          </p:nvPr>
        </p:nvGraphicFramePr>
        <p:xfrm>
          <a:off x="1963738" y="2349500"/>
          <a:ext cx="1689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9" imgW="1688760" imgH="685800" progId="Equation.DSMT4">
                  <p:embed/>
                </p:oleObj>
              </mc:Choice>
              <mc:Fallback>
                <p:oleObj name="Equation" r:id="rId9" imgW="16887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2349500"/>
                        <a:ext cx="16891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23267" y="2425700"/>
            <a:ext cx="2444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C</a:t>
            </a:r>
            <a:r>
              <a:rPr lang="en-US" sz="2000" baseline="-25000" dirty="0" smtClean="0">
                <a:solidFill>
                  <a:srgbClr val="CC3300"/>
                </a:solidFill>
              </a:rPr>
              <a:t>A0</a:t>
            </a:r>
            <a:r>
              <a:rPr lang="en-US" sz="2000" dirty="0" smtClean="0">
                <a:solidFill>
                  <a:srgbClr val="CC3300"/>
                </a:solidFill>
              </a:rPr>
              <a:t> 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CC3300"/>
                </a:solidFill>
              </a:rPr>
              <a:t>0.055 mol/dm</a:t>
            </a:r>
            <a:r>
              <a:rPr lang="en-US" sz="2000" baseline="30000" dirty="0" smtClean="0">
                <a:solidFill>
                  <a:srgbClr val="CC3300"/>
                </a:solidFill>
              </a:rPr>
              <a:t>3</a:t>
            </a:r>
            <a:endParaRPr lang="en-US" sz="2000" baseline="-25000" dirty="0" smtClean="0">
              <a:solidFill>
                <a:srgbClr val="CC33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60571"/>
              </p:ext>
            </p:extLst>
          </p:nvPr>
        </p:nvGraphicFramePr>
        <p:xfrm>
          <a:off x="3321050" y="6096000"/>
          <a:ext cx="2501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11" imgW="2501640" imgH="393480" progId="Equation.DSMT4">
                  <p:embed/>
                </p:oleObj>
              </mc:Choice>
              <mc:Fallback>
                <p:oleObj name="Equation" r:id="rId11" imgW="250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6096000"/>
                        <a:ext cx="25019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" y="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990099"/>
                </a:solidFill>
              </a:rPr>
              <a:t>A + 2B </a:t>
            </a:r>
            <a:r>
              <a:rPr lang="en-US" sz="2200" dirty="0" smtClean="0">
                <a:solidFill>
                  <a:srgbClr val="990099"/>
                </a:solidFill>
                <a:latin typeface="Meiryo"/>
                <a:ea typeface="Meiryo"/>
              </a:rPr>
              <a:t>→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C	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 Elementary </a:t>
            </a:r>
            <a:r>
              <a:rPr lang="en-US" sz="2200" dirty="0" err="1">
                <a:solidFill>
                  <a:srgbClr val="990099"/>
                </a:solidFill>
                <a:ea typeface="Meiryo"/>
              </a:rPr>
              <a:t>rxn</a:t>
            </a:r>
            <a:r>
              <a:rPr lang="en-US" sz="2200" dirty="0">
                <a:solidFill>
                  <a:srgbClr val="990099"/>
                </a:solidFill>
                <a:ea typeface="Meiryo"/>
              </a:rPr>
              <a:t>, feed </a:t>
            </a:r>
            <a:r>
              <a:rPr lang="en-US" sz="2200" dirty="0" smtClean="0">
                <a:solidFill>
                  <a:srgbClr val="990099"/>
                </a:solidFill>
                <a:ea typeface="Meiryo"/>
              </a:rPr>
              <a:t>is a stoichiometric mixture</a:t>
            </a:r>
          </a:p>
          <a:p>
            <a:pPr algn="ctr"/>
            <a:r>
              <a:rPr lang="en-US" sz="2200" dirty="0" smtClean="0">
                <a:ea typeface="Meiryo"/>
              </a:rPr>
              <a:t>Fluidized CSTR, isothermal, isobaric, ideal, gas-phase reaction</a:t>
            </a:r>
          </a:p>
          <a:p>
            <a:pPr algn="ctr"/>
            <a:r>
              <a:rPr lang="en-US" sz="2200" dirty="0" smtClean="0">
                <a:ea typeface="Meiryo"/>
              </a:rPr>
              <a:t>P</a:t>
            </a:r>
            <a:r>
              <a:rPr lang="en-US" sz="2200" baseline="-25000" dirty="0" smtClean="0">
                <a:ea typeface="Meiryo"/>
              </a:rPr>
              <a:t>0</a:t>
            </a:r>
            <a:r>
              <a:rPr lang="en-US" sz="2200" dirty="0" smtClean="0">
                <a:ea typeface="Meiryo"/>
              </a:rPr>
              <a:t>= 6 </a:t>
            </a:r>
            <a:r>
              <a:rPr lang="en-US" sz="2200" dirty="0" err="1" smtClean="0">
                <a:ea typeface="Meiryo"/>
              </a:rPr>
              <a:t>atm</a:t>
            </a:r>
            <a:r>
              <a:rPr lang="en-US" sz="2200" dirty="0" smtClean="0">
                <a:ea typeface="Meiryo"/>
              </a:rPr>
              <a:t>; T = 443K &amp; </a:t>
            </a:r>
            <a:r>
              <a:rPr lang="en-US" sz="2200" dirty="0" smtClean="0">
                <a:latin typeface="Symbol" pitchFamily="18" charset="2"/>
                <a:ea typeface="Meiryo"/>
              </a:rPr>
              <a:t> </a:t>
            </a:r>
            <a:r>
              <a:rPr lang="en-US" sz="2200" dirty="0" smtClean="0">
                <a:solidFill>
                  <a:srgbClr val="33CC33"/>
                </a:solidFill>
                <a:latin typeface="Symbol" pitchFamily="18" charset="2"/>
                <a:ea typeface="Meiryo"/>
              </a:rPr>
              <a:t>u</a:t>
            </a:r>
            <a:r>
              <a:rPr lang="en-US" sz="2200" baseline="-25000" dirty="0" smtClean="0">
                <a:solidFill>
                  <a:srgbClr val="33CC33"/>
                </a:solidFill>
                <a:ea typeface="Meiryo"/>
              </a:rPr>
              <a:t>0 </a:t>
            </a:r>
            <a:r>
              <a:rPr lang="en-US" sz="2200" dirty="0" smtClean="0">
                <a:ea typeface="Meiryo"/>
              </a:rPr>
              <a:t>= </a:t>
            </a:r>
            <a:r>
              <a:rPr lang="en-US" sz="2200" dirty="0" smtClean="0">
                <a:solidFill>
                  <a:srgbClr val="33CC33"/>
                </a:solidFill>
                <a:ea typeface="Meiryo"/>
              </a:rPr>
              <a:t>50 dm</a:t>
            </a:r>
            <a:r>
              <a:rPr lang="en-US" sz="2200" baseline="30000" dirty="0" smtClean="0">
                <a:solidFill>
                  <a:srgbClr val="33CC33"/>
                </a:solidFill>
                <a:ea typeface="Meiryo"/>
              </a:rPr>
              <a:t>3</a:t>
            </a:r>
            <a:r>
              <a:rPr lang="en-US" sz="2200" dirty="0" smtClean="0">
                <a:solidFill>
                  <a:srgbClr val="33CC33"/>
                </a:solidFill>
                <a:ea typeface="Meiryo"/>
              </a:rPr>
              <a:t>/min</a:t>
            </a:r>
            <a:endParaRPr lang="en-US" sz="2200" dirty="0" smtClean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286000" y="104769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Semi-batch</a:t>
            </a: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2655332" y="1313993"/>
            <a:ext cx="805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u="none" dirty="0" smtClean="0">
                <a:solidFill>
                  <a:srgbClr val="0000FF"/>
                </a:solidFill>
              </a:rPr>
              <a:t>F</a:t>
            </a:r>
            <a:r>
              <a:rPr lang="en-US" altLang="en-US" u="none" baseline="-25000" dirty="0" smtClean="0">
                <a:solidFill>
                  <a:srgbClr val="0000FF"/>
                </a:solidFill>
              </a:rPr>
              <a:t>B</a:t>
            </a:r>
            <a:endParaRPr lang="en-US" altLang="en-US" u="none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Enhanced Yield in Semi-Batch Reactor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723989" y="1459106"/>
            <a:ext cx="1757117" cy="2087980"/>
            <a:chOff x="3447934" y="3867510"/>
            <a:chExt cx="1757036" cy="2087526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447934" y="3867510"/>
              <a:ext cx="1380572" cy="1705527"/>
              <a:chOff x="5563390" y="3762282"/>
              <a:chExt cx="1380572" cy="1705527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5563390" y="4113966"/>
                <a:ext cx="1380571" cy="135384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>
                <a:off x="6096765" y="3762282"/>
                <a:ext cx="0" cy="1523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Oval 13"/>
              <p:cNvSpPr>
                <a:spLocks noChangeArrowheads="1"/>
              </p:cNvSpPr>
              <p:nvPr/>
            </p:nvSpPr>
            <p:spPr bwMode="auto">
              <a:xfrm>
                <a:off x="6096765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Oval 14"/>
              <p:cNvSpPr>
                <a:spLocks noChangeArrowheads="1"/>
              </p:cNvSpPr>
              <p:nvPr/>
            </p:nvSpPr>
            <p:spPr bwMode="auto">
              <a:xfrm>
                <a:off x="5715783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15"/>
              <p:cNvSpPr>
                <a:spLocks/>
              </p:cNvSpPr>
              <p:nvPr/>
            </p:nvSpPr>
            <p:spPr bwMode="auto">
              <a:xfrm>
                <a:off x="5563390" y="4309657"/>
                <a:ext cx="1380572" cy="17776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4138220" y="5585784"/>
              <a:ext cx="1066750" cy="36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u="none" dirty="0" smtClean="0">
                  <a:solidFill>
                    <a:srgbClr val="CC3300"/>
                  </a:solidFill>
                </a:rPr>
                <a:t>V</a:t>
              </a:r>
              <a:r>
                <a:rPr lang="en-US" altLang="en-US" u="none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altLang="en-US" u="none" dirty="0" smtClean="0">
                  <a:solidFill>
                    <a:srgbClr val="CC3300"/>
                  </a:solidFill>
                </a:rPr>
                <a:t> </a:t>
              </a:r>
              <a:endParaRPr lang="en-US" altLang="en-US" u="none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166608" y="1466481"/>
            <a:ext cx="1672596" cy="2064119"/>
            <a:chOff x="3447933" y="3867510"/>
            <a:chExt cx="1672519" cy="2063670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3447933" y="3867510"/>
              <a:ext cx="1341744" cy="1705527"/>
              <a:chOff x="5563389" y="3762282"/>
              <a:chExt cx="1341744" cy="1705527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auto">
              <a:xfrm>
                <a:off x="5563390" y="4113966"/>
                <a:ext cx="1341743" cy="135384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59" name="Line 12"/>
              <p:cNvSpPr>
                <a:spLocks noChangeShapeType="1"/>
              </p:cNvSpPr>
              <p:nvPr/>
            </p:nvSpPr>
            <p:spPr bwMode="auto">
              <a:xfrm>
                <a:off x="6096765" y="3762282"/>
                <a:ext cx="0" cy="1523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6096765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14"/>
              <p:cNvSpPr>
                <a:spLocks noChangeArrowheads="1"/>
              </p:cNvSpPr>
              <p:nvPr/>
            </p:nvSpPr>
            <p:spPr bwMode="auto">
              <a:xfrm>
                <a:off x="5715783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5563389" y="4657806"/>
                <a:ext cx="1341744" cy="13308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625805" y="3990643"/>
              <a:ext cx="494647" cy="1279882"/>
              <a:chOff x="6741261" y="3885415"/>
              <a:chExt cx="494647" cy="1279882"/>
            </a:xfrm>
          </p:grpSpPr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 flipV="1">
                <a:off x="6741262" y="3885415"/>
                <a:ext cx="494646" cy="1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>
                <a:off x="7235905" y="3920715"/>
                <a:ext cx="0" cy="451764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6741261" y="3885415"/>
                <a:ext cx="0" cy="1279882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4" name="Text Box 24"/>
            <p:cNvSpPr txBox="1">
              <a:spLocks noChangeArrowheads="1"/>
            </p:cNvSpPr>
            <p:nvPr/>
          </p:nvSpPr>
          <p:spPr bwMode="auto">
            <a:xfrm>
              <a:off x="3473333" y="5561928"/>
              <a:ext cx="1066750" cy="36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u="none" dirty="0" err="1" smtClean="0"/>
                <a:t>V</a:t>
              </a:r>
              <a:r>
                <a:rPr lang="en-US" altLang="en-US" u="none" baseline="-25000" dirty="0" err="1" smtClean="0"/>
                <a:t>f</a:t>
              </a:r>
              <a:r>
                <a:rPr lang="en-US" altLang="en-US" u="none" dirty="0" smtClean="0"/>
                <a:t> </a:t>
              </a:r>
              <a:endParaRPr lang="en-US" altLang="en-US" u="none" dirty="0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4876800" y="989466"/>
            <a:ext cx="1904999" cy="2525740"/>
            <a:chOff x="3352753" y="3390601"/>
            <a:chExt cx="1904911" cy="2525193"/>
          </a:xfrm>
        </p:grpSpPr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352753" y="3390601"/>
              <a:ext cx="1752518" cy="1112721"/>
              <a:chOff x="7010353" y="3314401"/>
              <a:chExt cx="1752518" cy="1112721"/>
            </a:xfrm>
          </p:grpSpPr>
          <p:sp>
            <p:nvSpPr>
              <p:cNvPr id="72" name="Line 21"/>
              <p:cNvSpPr>
                <a:spLocks noChangeShapeType="1"/>
              </p:cNvSpPr>
              <p:nvPr/>
            </p:nvSpPr>
            <p:spPr bwMode="auto">
              <a:xfrm>
                <a:off x="7920837" y="3671583"/>
                <a:ext cx="0" cy="755539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 type="triangle"/>
                <a:tailEnd type="non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Text Box 24"/>
              <p:cNvSpPr txBox="1">
                <a:spLocks noChangeArrowheads="1"/>
              </p:cNvSpPr>
              <p:nvPr/>
            </p:nvSpPr>
            <p:spPr bwMode="auto">
              <a:xfrm>
                <a:off x="7010353" y="3314401"/>
                <a:ext cx="1752518" cy="30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en-US" u="none" dirty="0" smtClean="0">
                    <a:solidFill>
                      <a:srgbClr val="C00000"/>
                    </a:solidFill>
                  </a:rPr>
                  <a:t>F</a:t>
                </a:r>
                <a:r>
                  <a:rPr lang="en-US" altLang="en-US" u="none" baseline="-25000" dirty="0" smtClean="0">
                    <a:solidFill>
                      <a:srgbClr val="C00000"/>
                    </a:solidFill>
                  </a:rPr>
                  <a:t>D</a:t>
                </a:r>
                <a:endParaRPr lang="en-US" altLang="en-US" u="none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438098" y="3867510"/>
              <a:ext cx="1402960" cy="1705527"/>
              <a:chOff x="5553554" y="3762282"/>
              <a:chExt cx="1402960" cy="1705527"/>
            </a:xfrm>
          </p:grpSpPr>
          <p:sp>
            <p:nvSpPr>
              <p:cNvPr id="67" name="Rectangle 11"/>
              <p:cNvSpPr>
                <a:spLocks noChangeArrowheads="1"/>
              </p:cNvSpPr>
              <p:nvPr/>
            </p:nvSpPr>
            <p:spPr bwMode="auto">
              <a:xfrm>
                <a:off x="5563390" y="4113966"/>
                <a:ext cx="1393124" cy="135384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6096765" y="3762282"/>
                <a:ext cx="0" cy="1523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Oval 13"/>
              <p:cNvSpPr>
                <a:spLocks noChangeArrowheads="1"/>
              </p:cNvSpPr>
              <p:nvPr/>
            </p:nvSpPr>
            <p:spPr bwMode="auto">
              <a:xfrm>
                <a:off x="6096765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Oval 14"/>
              <p:cNvSpPr>
                <a:spLocks noChangeArrowheads="1"/>
              </p:cNvSpPr>
              <p:nvPr/>
            </p:nvSpPr>
            <p:spPr bwMode="auto">
              <a:xfrm>
                <a:off x="5715783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5553554" y="4505438"/>
                <a:ext cx="1366196" cy="17776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4190914" y="5561928"/>
              <a:ext cx="1066750" cy="35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sz="1700" u="none" dirty="0" smtClean="0">
                  <a:solidFill>
                    <a:srgbClr val="CC3300"/>
                  </a:solidFill>
                </a:rPr>
                <a:t>V</a:t>
              </a:r>
              <a:r>
                <a:rPr lang="en-US" altLang="en-US" sz="1700" u="none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altLang="en-US" sz="1700" u="none" dirty="0" smtClean="0">
                  <a:solidFill>
                    <a:srgbClr val="CC3300"/>
                  </a:solidFill>
                </a:rPr>
                <a:t> - </a:t>
              </a:r>
              <a:r>
                <a:rPr lang="en-US" altLang="en-US" sz="1700" u="none" dirty="0" smtClean="0">
                  <a:solidFill>
                    <a:srgbClr val="CC3300"/>
                  </a:solidFill>
                  <a:latin typeface="Symbol" pitchFamily="18" charset="2"/>
                </a:rPr>
                <a:t>u</a:t>
              </a:r>
              <a:r>
                <a:rPr lang="en-US" altLang="en-US" sz="1700" u="none" baseline="-25000" dirty="0" smtClean="0">
                  <a:solidFill>
                    <a:srgbClr val="CC3300"/>
                  </a:solidFill>
                </a:rPr>
                <a:t>0</a:t>
              </a:r>
              <a:r>
                <a:rPr lang="en-US" altLang="en-US" sz="1700" u="none" dirty="0" smtClean="0">
                  <a:solidFill>
                    <a:srgbClr val="CC3300"/>
                  </a:solidFill>
                </a:rPr>
                <a:t>t </a:t>
              </a:r>
              <a:endParaRPr lang="en-US" altLang="en-US" sz="1700" u="none" dirty="0">
                <a:solidFill>
                  <a:srgbClr val="CC3300"/>
                </a:solidFill>
              </a:endParaRP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4280058" y="2525906"/>
            <a:ext cx="6400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328409" y="2525906"/>
            <a:ext cx="64008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Sbatch5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228600" y="863600"/>
            <a:ext cx="2057400" cy="2790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" y="5371275"/>
            <a:ext cx="8991600" cy="1105725"/>
            <a:chOff x="76200" y="3724952"/>
            <a:chExt cx="8991600" cy="1105725"/>
          </a:xfrm>
        </p:grpSpPr>
        <p:sp>
          <p:nvSpPr>
            <p:cNvPr id="80" name="TextBox 79"/>
            <p:cNvSpPr txBox="1"/>
            <p:nvPr/>
          </p:nvSpPr>
          <p:spPr>
            <a:xfrm>
              <a:off x="319663" y="3724952"/>
              <a:ext cx="844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solidFill>
                    <a:srgbClr val="CC0000"/>
                  </a:solidFill>
                </a:rPr>
                <a:t>Scenario 2</a:t>
              </a:r>
              <a:r>
                <a:rPr lang="en-US" sz="2000" dirty="0" smtClean="0">
                  <a:solidFill>
                    <a:srgbClr val="CC0000"/>
                  </a:solidFill>
                </a:rPr>
                <a:t>: Improve the product yield obtained from a reversible reaction</a:t>
              </a: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211065"/>
                </p:ext>
              </p:extLst>
            </p:nvPr>
          </p:nvGraphicFramePr>
          <p:xfrm>
            <a:off x="3162300" y="4105952"/>
            <a:ext cx="28194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4" name="Equation" r:id="rId5" imgW="2819160" imgH="355320" progId="Equation.DSMT4">
                    <p:embed/>
                  </p:oleObj>
                </mc:Choice>
                <mc:Fallback>
                  <p:oleObj name="Equation" r:id="rId5" imgW="28191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300" y="4105952"/>
                          <a:ext cx="28194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76200" y="4430567"/>
              <a:ext cx="899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2000" dirty="0" smtClean="0"/>
                <a:t>Allowing </a:t>
              </a:r>
              <a:r>
                <a:rPr lang="en-US" sz="2000" dirty="0" smtClean="0">
                  <a:solidFill>
                    <a:srgbClr val="CC0000"/>
                  </a:solidFill>
                </a:rPr>
                <a:t>D(g)</a:t>
              </a:r>
              <a:r>
                <a:rPr lang="en-US" sz="2000" dirty="0" smtClean="0"/>
                <a:t> to bubble out of solution pushes equilibrium towards completion</a:t>
              </a:r>
            </a:p>
          </p:txBody>
        </p:sp>
      </p:grp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5573808" y="2379893"/>
            <a:ext cx="90319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1700" u="none" dirty="0" smtClean="0">
                <a:solidFill>
                  <a:srgbClr val="C00000"/>
                </a:solidFill>
              </a:rPr>
              <a:t>A+B</a:t>
            </a:r>
            <a:r>
              <a:rPr lang="en-US" altLang="en-US" sz="1700" u="none" dirty="0" smtClean="0">
                <a:solidFill>
                  <a:srgbClr val="C00000"/>
                </a:solidFill>
                <a:latin typeface="Meiryo"/>
                <a:ea typeface="Meiryo"/>
              </a:rPr>
              <a:t>⇌</a:t>
            </a:r>
            <a:r>
              <a:rPr lang="en-US" altLang="en-US" sz="1700" u="none" dirty="0" smtClean="0">
                <a:solidFill>
                  <a:srgbClr val="C00000"/>
                </a:solidFill>
                <a:ea typeface="Meiryo"/>
              </a:rPr>
              <a:t>C+D</a:t>
            </a:r>
            <a:endParaRPr lang="en-US" altLang="en-US" sz="1700" u="none" dirty="0">
              <a:solidFill>
                <a:srgbClr val="C00000"/>
              </a:solidFill>
            </a:endParaRPr>
          </a:p>
        </p:txBody>
      </p:sp>
      <p:sp>
        <p:nvSpPr>
          <p:cNvPr id="91" name="Text Box 24"/>
          <p:cNvSpPr txBox="1">
            <a:spLocks noChangeArrowheads="1"/>
          </p:cNvSpPr>
          <p:nvPr/>
        </p:nvSpPr>
        <p:spPr bwMode="auto">
          <a:xfrm>
            <a:off x="3472926" y="2387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u="none" dirty="0" smtClean="0">
                <a:solidFill>
                  <a:srgbClr val="C00000"/>
                </a:solidFill>
              </a:rPr>
              <a:t>A+B</a:t>
            </a:r>
            <a:endParaRPr lang="en-US" altLang="en-US" u="none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2403" y="4043240"/>
            <a:ext cx="9144000" cy="1162110"/>
            <a:chOff x="16823" y="5200710"/>
            <a:chExt cx="9144000" cy="1162110"/>
          </a:xfrm>
        </p:grpSpPr>
        <p:sp>
          <p:nvSpPr>
            <p:cNvPr id="78" name="TextBox 77"/>
            <p:cNvSpPr txBox="1"/>
            <p:nvPr/>
          </p:nvSpPr>
          <p:spPr>
            <a:xfrm>
              <a:off x="16823" y="520071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rgbClr val="0000FF"/>
                  </a:solidFill>
                </a:rPr>
                <a:t>Scenario 1</a:t>
              </a:r>
              <a:r>
                <a:rPr lang="en-US" sz="2000" dirty="0" smtClean="0">
                  <a:solidFill>
                    <a:srgbClr val="0000FF"/>
                  </a:solidFill>
                </a:rPr>
                <a:t>: Enhance selectivity of desired product over undesired side product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1474" y="5581710"/>
              <a:ext cx="7501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Higher concentrations of </a:t>
              </a:r>
              <a:r>
                <a:rPr lang="en-US" sz="2000" dirty="0" smtClean="0">
                  <a:solidFill>
                    <a:srgbClr val="0000FF"/>
                  </a:solidFill>
                </a:rPr>
                <a:t>A</a:t>
              </a:r>
              <a:r>
                <a:rPr lang="en-US" sz="2000" dirty="0" smtClean="0"/>
                <a:t> favor formation of the desired product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8995" y="5962710"/>
              <a:ext cx="828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Higher concentrations of </a:t>
              </a:r>
              <a:r>
                <a:rPr lang="en-US" sz="2000" dirty="0" smtClean="0">
                  <a:solidFill>
                    <a:srgbClr val="0000FF"/>
                  </a:solidFill>
                </a:rPr>
                <a:t>B</a:t>
              </a:r>
              <a:r>
                <a:rPr lang="en-US" sz="2000" dirty="0" smtClean="0"/>
                <a:t> favor formation of the undesired side product</a:t>
              </a:r>
            </a:p>
          </p:txBody>
        </p:sp>
      </p:grp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3009741" y="1660574"/>
            <a:ext cx="0" cy="78899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34833" y="244983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2" name="Text Box 24"/>
          <p:cNvSpPr txBox="1">
            <a:spLocks noChangeArrowheads="1"/>
          </p:cNvSpPr>
          <p:nvPr/>
        </p:nvSpPr>
        <p:spPr bwMode="auto">
          <a:xfrm>
            <a:off x="4912425" y="2317838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u="none" dirty="0" smtClean="0">
                <a:solidFill>
                  <a:srgbClr val="0000FF"/>
                </a:solidFill>
              </a:rPr>
              <a:t>A+B→P</a:t>
            </a:r>
            <a:endParaRPr lang="en-US" altLang="en-US" u="none" dirty="0">
              <a:solidFill>
                <a:srgbClr val="0000FF"/>
              </a:solidFill>
            </a:endParaRPr>
          </a:p>
        </p:txBody>
      </p:sp>
      <p:sp>
        <p:nvSpPr>
          <p:cNvPr id="94" name="Text Box 24"/>
          <p:cNvSpPr txBox="1">
            <a:spLocks noChangeArrowheads="1"/>
          </p:cNvSpPr>
          <p:nvPr/>
        </p:nvSpPr>
        <p:spPr bwMode="auto">
          <a:xfrm>
            <a:off x="4572001" y="3177104"/>
            <a:ext cx="106679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1700" u="none" dirty="0" smtClean="0">
                <a:solidFill>
                  <a:srgbClr val="0000FF"/>
                </a:solidFill>
              </a:rPr>
              <a:t>V</a:t>
            </a:r>
            <a:r>
              <a:rPr lang="en-US" altLang="en-US" sz="17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en-US" sz="1700" u="none" dirty="0" smtClean="0">
                <a:solidFill>
                  <a:srgbClr val="0000FF"/>
                </a:solidFill>
              </a:rPr>
              <a:t> + </a:t>
            </a:r>
            <a:r>
              <a:rPr lang="en-US" altLang="en-US" sz="1700" u="none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altLang="en-US" sz="17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en-US" sz="1700" u="none" dirty="0" smtClean="0">
                <a:solidFill>
                  <a:srgbClr val="0000FF"/>
                </a:solidFill>
              </a:rPr>
              <a:t>t </a:t>
            </a:r>
            <a:endParaRPr lang="en-US" altLang="en-US" sz="1700" u="none" dirty="0">
              <a:solidFill>
                <a:srgbClr val="0000FF"/>
              </a:solidFill>
            </a:endParaRPr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2301433" y="3180181"/>
            <a:ext cx="106679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1700" u="none" dirty="0" smtClean="0">
                <a:solidFill>
                  <a:srgbClr val="0000FF"/>
                </a:solidFill>
              </a:rPr>
              <a:t>V</a:t>
            </a:r>
            <a:r>
              <a:rPr lang="en-US" altLang="en-US" sz="17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en-US" sz="1700" u="none" dirty="0" smtClean="0">
                <a:solidFill>
                  <a:srgbClr val="0000FF"/>
                </a:solidFill>
              </a:rPr>
              <a:t> + </a:t>
            </a:r>
            <a:r>
              <a:rPr lang="en-US" altLang="en-US" sz="1700" u="none" dirty="0" smtClean="0">
                <a:solidFill>
                  <a:srgbClr val="0000FF"/>
                </a:solidFill>
                <a:latin typeface="Symbol" pitchFamily="18" charset="2"/>
              </a:rPr>
              <a:t>u</a:t>
            </a:r>
            <a:r>
              <a:rPr lang="en-US" altLang="en-US" sz="1700" u="none" baseline="-25000" dirty="0" smtClean="0">
                <a:solidFill>
                  <a:srgbClr val="0000FF"/>
                </a:solidFill>
              </a:rPr>
              <a:t>0</a:t>
            </a:r>
            <a:r>
              <a:rPr lang="en-US" altLang="en-US" sz="1700" u="none" dirty="0" smtClean="0">
                <a:solidFill>
                  <a:srgbClr val="0000FF"/>
                </a:solidFill>
              </a:rPr>
              <a:t>t </a:t>
            </a:r>
            <a:endParaRPr lang="en-US" altLang="en-US" sz="1700" u="none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4650" y="360020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Scenario 1 shown in blue. </a:t>
            </a:r>
            <a:r>
              <a:rPr lang="en-US" b="1" dirty="0" smtClean="0">
                <a:solidFill>
                  <a:srgbClr val="CC3300"/>
                </a:solidFill>
              </a:rPr>
              <a:t>Scenario 2 shown in red.</a:t>
            </a:r>
          </a:p>
        </p:txBody>
      </p:sp>
    </p:spTree>
    <p:extLst>
      <p:ext uri="{BB962C8B-B14F-4D97-AF65-F5344CB8AC3E}">
        <p14:creationId xmlns:p14="http://schemas.microsoft.com/office/powerpoint/2010/main" val="15779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5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Mole Balance on A for Semi-Batch Reactor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28600" y="644046"/>
            <a:ext cx="1219198" cy="2632554"/>
            <a:chOff x="3320942" y="3299198"/>
            <a:chExt cx="1219141" cy="2631982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320942" y="3299198"/>
              <a:ext cx="685767" cy="1283455"/>
              <a:chOff x="6978542" y="3222998"/>
              <a:chExt cx="685767" cy="1283455"/>
            </a:xfrm>
          </p:grpSpPr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7391271" y="3592251"/>
                <a:ext cx="0" cy="914202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6978542" y="3222998"/>
                <a:ext cx="685767" cy="369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en-US" u="none" dirty="0" smtClean="0"/>
                  <a:t>C</a:t>
                </a:r>
                <a:r>
                  <a:rPr lang="en-US" altLang="en-US" u="none" baseline="-25000" dirty="0" smtClean="0"/>
                  <a:t>B</a:t>
                </a:r>
                <a:r>
                  <a:rPr lang="en-US" altLang="en-US" u="none" dirty="0" smtClean="0">
                    <a:latin typeface="Symbol" pitchFamily="18" charset="2"/>
                  </a:rPr>
                  <a:t>u</a:t>
                </a:r>
                <a:r>
                  <a:rPr lang="en-US" altLang="en-US" u="none" baseline="-25000" dirty="0" smtClean="0"/>
                  <a:t>0</a:t>
                </a:r>
                <a:endParaRPr lang="en-US" altLang="en-US" u="none" dirty="0"/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3438102" y="3867510"/>
              <a:ext cx="1077862" cy="1705527"/>
              <a:chOff x="5553558" y="3762282"/>
              <a:chExt cx="1077862" cy="1705527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5563390" y="4113966"/>
                <a:ext cx="1066750" cy="135384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6096765" y="3762282"/>
                <a:ext cx="0" cy="1523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6096765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5715783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5553558" y="4565271"/>
                <a:ext cx="1077862" cy="17776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3473333" y="5561928"/>
              <a:ext cx="1066750" cy="36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u="none" dirty="0" smtClean="0"/>
                <a:t>V</a:t>
              </a:r>
              <a:r>
                <a:rPr lang="en-US" altLang="en-US" u="none" baseline="-25000" dirty="0" smtClean="0"/>
                <a:t>0</a:t>
              </a:r>
              <a:r>
                <a:rPr lang="en-US" altLang="en-US" u="none" dirty="0" smtClean="0"/>
                <a:t> + </a:t>
              </a:r>
              <a:r>
                <a:rPr lang="en-US" altLang="en-US" u="none" dirty="0" smtClean="0">
                  <a:latin typeface="Symbol" pitchFamily="18" charset="2"/>
                </a:rPr>
                <a:t>u</a:t>
              </a:r>
              <a:r>
                <a:rPr lang="en-US" altLang="en-US" u="none" baseline="-25000" dirty="0" smtClean="0"/>
                <a:t>0</a:t>
              </a:r>
              <a:r>
                <a:rPr lang="en-US" altLang="en-US" u="none" dirty="0" smtClean="0"/>
                <a:t>t </a:t>
              </a:r>
              <a:endParaRPr lang="en-US" altLang="en-US" u="none" dirty="0"/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714090" y="1676400"/>
            <a:ext cx="5439310" cy="442549"/>
            <a:chOff x="1570503" y="2951888"/>
            <a:chExt cx="5438746" cy="442403"/>
          </a:xfrm>
        </p:grpSpPr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1904378" y="2951888"/>
              <a:ext cx="269598" cy="39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2666299" y="2989973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Generation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24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77505"/>
              </p:ext>
            </p:extLst>
          </p:nvPr>
        </p:nvGraphicFramePr>
        <p:xfrm>
          <a:off x="2989263" y="2099839"/>
          <a:ext cx="387826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5" name="Equation" r:id="rId3" imgW="3746160" imgH="622080" progId="Equation.DSMT4">
                  <p:embed/>
                </p:oleObj>
              </mc:Choice>
              <mc:Fallback>
                <p:oleObj name="Equation" r:id="rId3" imgW="3746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2099839"/>
                        <a:ext cx="3878262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2709439"/>
            <a:ext cx="6631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whatever units are most convenient (N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/>
              <a:t>,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, etc)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269955"/>
              </p:ext>
            </p:extLst>
          </p:nvPr>
        </p:nvGraphicFramePr>
        <p:xfrm>
          <a:off x="655638" y="3615081"/>
          <a:ext cx="2552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6" name="Equation" r:id="rId5" imgW="2552400" imgH="622080" progId="Equation.DSMT4">
                  <p:embed/>
                </p:oleObj>
              </mc:Choice>
              <mc:Fallback>
                <p:oleObj name="Equation" r:id="rId5" imgW="25524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3615081"/>
                        <a:ext cx="2552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057871"/>
              </p:ext>
            </p:extLst>
          </p:nvPr>
        </p:nvGraphicFramePr>
        <p:xfrm>
          <a:off x="3662362" y="3642069"/>
          <a:ext cx="17891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7" name="Equation" r:id="rId7" imgW="1726920" imgH="622080" progId="Equation.DSMT4">
                  <p:embed/>
                </p:oleObj>
              </mc:Choice>
              <mc:Fallback>
                <p:oleObj name="Equation" r:id="rId7" imgW="17269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2" y="3642069"/>
                        <a:ext cx="1789113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55881"/>
              </p:ext>
            </p:extLst>
          </p:nvPr>
        </p:nvGraphicFramePr>
        <p:xfrm>
          <a:off x="5756275" y="3570287"/>
          <a:ext cx="28543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8" name="Equation" r:id="rId9" imgW="2755800" imgH="622080" progId="Equation.DSMT4">
                  <p:embed/>
                </p:oleObj>
              </mc:Choice>
              <mc:Fallback>
                <p:oleObj name="Equation" r:id="rId9" imgW="2755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3570287"/>
                        <a:ext cx="28543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638" y="3200400"/>
            <a:ext cx="2842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Convert N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to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using: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581275" y="3352800"/>
            <a:ext cx="2881313" cy="795681"/>
            <a:chOff x="2463800" y="3700119"/>
            <a:chExt cx="2881313" cy="795681"/>
          </a:xfrm>
        </p:grpSpPr>
        <p:sp>
          <p:nvSpPr>
            <p:cNvPr id="31" name="Rectangle 30"/>
            <p:cNvSpPr/>
            <p:nvPr/>
          </p:nvSpPr>
          <p:spPr>
            <a:xfrm>
              <a:off x="4735513" y="3913187"/>
              <a:ext cx="609600" cy="381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21080848">
              <a:off x="3093595" y="3700119"/>
              <a:ext cx="1801436" cy="718099"/>
            </a:xfrm>
            <a:prstGeom prst="arc">
              <a:avLst>
                <a:gd name="adj1" fmla="val 11050226"/>
                <a:gd name="adj2" fmla="val 59924"/>
              </a:avLst>
            </a:prstGeom>
            <a:ln w="1905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3800" y="4038600"/>
              <a:ext cx="685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144430" y="4581813"/>
            <a:ext cx="5439310" cy="442549"/>
            <a:chOff x="1570503" y="2951888"/>
            <a:chExt cx="5438746" cy="442403"/>
          </a:xfrm>
        </p:grpSpPr>
        <p:sp>
          <p:nvSpPr>
            <p:cNvPr id="39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63FFA"/>
                  </a:solidFill>
                </a:rPr>
                <a:t>In</a:t>
              </a:r>
              <a:endParaRPr lang="en-US" sz="2000" b="1" dirty="0">
                <a:solidFill>
                  <a:srgbClr val="363FFA"/>
                </a:solidFill>
              </a:endParaRPr>
            </a:p>
          </p:txBody>
        </p:sp>
        <p:sp>
          <p:nvSpPr>
            <p:cNvPr id="40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63FFA"/>
                  </a:solidFill>
                </a:rPr>
                <a:t>Out</a:t>
              </a:r>
              <a:endParaRPr lang="en-US" sz="2000" b="1" dirty="0">
                <a:solidFill>
                  <a:srgbClr val="363FFA"/>
                </a:solidFill>
              </a:endParaRPr>
            </a:p>
          </p:txBody>
        </p:sp>
        <p:sp>
          <p:nvSpPr>
            <p:cNvPr id="41" name="TextBox 9"/>
            <p:cNvSpPr txBox="1">
              <a:spLocks noChangeArrowheads="1"/>
            </p:cNvSpPr>
            <p:nvPr/>
          </p:nvSpPr>
          <p:spPr bwMode="auto">
            <a:xfrm>
              <a:off x="1904378" y="2951888"/>
              <a:ext cx="269598" cy="39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42" name="TextBox 11"/>
            <p:cNvSpPr txBox="1">
              <a:spLocks noChangeArrowheads="1"/>
            </p:cNvSpPr>
            <p:nvPr/>
          </p:nvSpPr>
          <p:spPr bwMode="auto">
            <a:xfrm>
              <a:off x="2666299" y="2989973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43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63FFA"/>
                  </a:solidFill>
                </a:rPr>
                <a:t>Generation</a:t>
              </a:r>
              <a:endParaRPr lang="en-US" sz="2000" b="1" dirty="0">
                <a:solidFill>
                  <a:srgbClr val="363FFA"/>
                </a:solidFill>
              </a:endParaRPr>
            </a:p>
          </p:txBody>
        </p:sp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45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63FFA"/>
                  </a:solidFill>
                </a:rPr>
                <a:t>Accumulation</a:t>
              </a:r>
              <a:endParaRPr lang="en-US" sz="2000" b="1" dirty="0">
                <a:solidFill>
                  <a:srgbClr val="363FFA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0630" y="4267200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Reactor volume balance:</a:t>
            </a:r>
          </a:p>
        </p:txBody>
      </p:sp>
      <p:graphicFrame>
        <p:nvGraphicFramePr>
          <p:cNvPr id="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90236"/>
              </p:ext>
            </p:extLst>
          </p:nvPr>
        </p:nvGraphicFramePr>
        <p:xfrm>
          <a:off x="304800" y="4962813"/>
          <a:ext cx="39179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39" name="Equation" r:id="rId11" imgW="3784320" imgH="647640" progId="Equation.DSMT4">
                  <p:embed/>
                </p:oleObj>
              </mc:Choice>
              <mc:Fallback>
                <p:oleObj name="Equation" r:id="rId11" imgW="37843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62813"/>
                        <a:ext cx="391795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396600" y="4930914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u"/>
            </a:pPr>
            <a:r>
              <a:rPr lang="en-US" sz="2000" b="1" dirty="0" smtClean="0"/>
              <a:t> = </a:t>
            </a:r>
            <a:r>
              <a:rPr lang="en-US" sz="2000" b="1" dirty="0" smtClean="0">
                <a:latin typeface="Symbol" pitchFamily="18" charset="2"/>
              </a:rPr>
              <a:t>u</a:t>
            </a:r>
            <a:r>
              <a:rPr lang="en-US" sz="2000" b="1" baseline="-25000" dirty="0" smtClean="0"/>
              <a:t>0</a:t>
            </a:r>
          </a:p>
          <a:p>
            <a:r>
              <a:rPr lang="en-US" sz="2000" b="1" dirty="0" smtClean="0">
                <a:latin typeface="Symbol" pitchFamily="18" charset="2"/>
              </a:rPr>
              <a:t>r = r</a:t>
            </a:r>
            <a:r>
              <a:rPr lang="en-US" sz="2000" b="1" baseline="-25000" dirty="0" smtClean="0">
                <a:latin typeface="Symbol" pitchFamily="18" charset="2"/>
              </a:rPr>
              <a:t>0</a:t>
            </a:r>
            <a:endParaRPr lang="en-US" sz="2000" b="1" dirty="0" smtClean="0">
              <a:latin typeface="Symbol" pitchFamily="18" charset="2"/>
            </a:endParaRPr>
          </a:p>
        </p:txBody>
      </p:sp>
      <p:graphicFrame>
        <p:nvGraphicFramePr>
          <p:cNvPr id="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38867"/>
              </p:ext>
            </p:extLst>
          </p:nvPr>
        </p:nvGraphicFramePr>
        <p:xfrm>
          <a:off x="5434789" y="4996151"/>
          <a:ext cx="12763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0" name="Equation" r:id="rId13" imgW="1231560" imgH="609480" progId="Equation.DSMT4">
                  <p:embed/>
                </p:oleObj>
              </mc:Choice>
              <mc:Fallback>
                <p:oleObj name="Equation" r:id="rId13" imgW="12315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789" y="4996151"/>
                        <a:ext cx="1276350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283061"/>
              </p:ext>
            </p:extLst>
          </p:nvPr>
        </p:nvGraphicFramePr>
        <p:xfrm>
          <a:off x="6956393" y="5199351"/>
          <a:ext cx="17367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1" name="Equation" r:id="rId15" imgW="1676160" imgH="330120" progId="Equation.DSMT4">
                  <p:embed/>
                </p:oleObj>
              </mc:Choice>
              <mc:Fallback>
                <p:oleObj name="Equation" r:id="rId15" imgW="1676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393" y="5199351"/>
                        <a:ext cx="1736725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5730065" y="4969312"/>
            <a:ext cx="1005840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81472"/>
              </p:ext>
            </p:extLst>
          </p:nvPr>
        </p:nvGraphicFramePr>
        <p:xfrm>
          <a:off x="477838" y="5835581"/>
          <a:ext cx="26987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2" name="Equation" r:id="rId17" imgW="2603160" imgH="622080" progId="Equation.DSMT4">
                  <p:embed/>
                </p:oleObj>
              </mc:Choice>
              <mc:Fallback>
                <p:oleObj name="Equation" r:id="rId17" imgW="2603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5835581"/>
                        <a:ext cx="269875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504407" y="5791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 to get in terms of </a:t>
            </a:r>
            <a:r>
              <a:rPr lang="en-US" sz="2000" dirty="0" err="1" smtClean="0">
                <a:solidFill>
                  <a:srgbClr val="0000FF"/>
                </a:solidFill>
              </a:rPr>
              <a:t>dC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dt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10544"/>
              </p:ext>
            </p:extLst>
          </p:nvPr>
        </p:nvGraphicFramePr>
        <p:xfrm>
          <a:off x="6194425" y="5835581"/>
          <a:ext cx="23399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3" name="Equation" r:id="rId19" imgW="2260440" imgH="622080" progId="Equation.DSMT4">
                  <p:embed/>
                </p:oleObj>
              </mc:Choice>
              <mc:Fallback>
                <p:oleObj name="Equation" r:id="rId19" imgW="22604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5835581"/>
                        <a:ext cx="23399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6502400" y="5822563"/>
            <a:ext cx="2011680" cy="64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3" name="TextBox 52"/>
          <p:cNvSpPr txBox="1"/>
          <p:nvPr/>
        </p:nvSpPr>
        <p:spPr>
          <a:xfrm>
            <a:off x="1447800" y="1219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 algn="ctr">
              <a:spcAft>
                <a:spcPts val="6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Goal: Find how C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b="1" dirty="0" smtClean="0">
                <a:solidFill>
                  <a:srgbClr val="7030A0"/>
                </a:solidFill>
              </a:rPr>
              <a:t> with time </a:t>
            </a:r>
            <a:r>
              <a:rPr lang="en-US" sz="2000" dirty="0" smtClean="0">
                <a:solidFill>
                  <a:srgbClr val="7030A0"/>
                </a:solidFill>
              </a:rPr>
              <a:t>(assume reactor is well-mixed)</a:t>
            </a:r>
          </a:p>
        </p:txBody>
      </p:sp>
    </p:spTree>
    <p:extLst>
      <p:ext uri="{BB962C8B-B14F-4D97-AF65-F5344CB8AC3E}">
        <p14:creationId xmlns:p14="http://schemas.microsoft.com/office/powerpoint/2010/main" val="40411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Mole Balance on B in Semi-Batch Reactor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2404" y="1143000"/>
            <a:ext cx="1219196" cy="2632554"/>
            <a:chOff x="3320943" y="3299198"/>
            <a:chExt cx="1219140" cy="2631982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320943" y="3299198"/>
              <a:ext cx="838162" cy="1283455"/>
              <a:chOff x="6978543" y="3222998"/>
              <a:chExt cx="838162" cy="1283455"/>
            </a:xfrm>
          </p:grpSpPr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7391271" y="3592251"/>
                <a:ext cx="0" cy="914202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6978543" y="3222998"/>
                <a:ext cx="838162" cy="369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en-US" u="none" dirty="0" smtClean="0"/>
                  <a:t>C</a:t>
                </a:r>
                <a:r>
                  <a:rPr lang="en-US" altLang="en-US" u="none" baseline="-25000" dirty="0" smtClean="0"/>
                  <a:t>B</a:t>
                </a:r>
                <a:r>
                  <a:rPr lang="en-US" altLang="en-US" u="none" dirty="0" smtClean="0">
                    <a:latin typeface="Symbol" pitchFamily="18" charset="2"/>
                  </a:rPr>
                  <a:t>u</a:t>
                </a:r>
                <a:r>
                  <a:rPr lang="en-US" altLang="en-US" u="none" baseline="-25000" dirty="0" smtClean="0"/>
                  <a:t>0</a:t>
                </a:r>
                <a:endParaRPr lang="en-US" altLang="en-US" u="none" dirty="0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438102" y="3867510"/>
              <a:ext cx="1077862" cy="1705527"/>
              <a:chOff x="5553558" y="3762282"/>
              <a:chExt cx="1077862" cy="1705527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5563390" y="4113966"/>
                <a:ext cx="1066750" cy="135384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6096765" y="3762282"/>
                <a:ext cx="0" cy="1523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6096765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5715783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5553558" y="4565271"/>
                <a:ext cx="1077862" cy="17776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3473333" y="5561928"/>
              <a:ext cx="1066750" cy="36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u="none" dirty="0" smtClean="0"/>
                <a:t>V</a:t>
              </a:r>
              <a:r>
                <a:rPr lang="en-US" altLang="en-US" u="none" baseline="-25000" dirty="0" smtClean="0"/>
                <a:t>0</a:t>
              </a:r>
              <a:r>
                <a:rPr lang="en-US" altLang="en-US" u="none" dirty="0" smtClean="0"/>
                <a:t> + </a:t>
              </a:r>
              <a:r>
                <a:rPr lang="en-US" altLang="en-US" u="none" dirty="0" smtClean="0">
                  <a:latin typeface="Symbol" pitchFamily="18" charset="2"/>
                </a:rPr>
                <a:t>u</a:t>
              </a:r>
              <a:r>
                <a:rPr lang="en-US" altLang="en-US" u="none" baseline="-25000" dirty="0" smtClean="0"/>
                <a:t>0</a:t>
              </a:r>
              <a:r>
                <a:rPr lang="en-US" altLang="en-US" u="none" dirty="0" smtClean="0"/>
                <a:t>t </a:t>
              </a:r>
              <a:endParaRPr lang="en-US" altLang="en-US" u="none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47800" y="168269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Mole balance on B: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>
            <p:extLst/>
          </p:nvPr>
        </p:nvGraphicFramePr>
        <p:xfrm>
          <a:off x="2909888" y="3048000"/>
          <a:ext cx="2184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Equation" r:id="rId3" imgW="2108160" imgH="622080" progId="Equation.DSMT4">
                  <p:embed/>
                </p:oleObj>
              </mc:Choice>
              <mc:Fallback>
                <p:oleObj name="Equation" r:id="rId3" imgW="2108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3048000"/>
                        <a:ext cx="21844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667000" y="1969459"/>
            <a:ext cx="5439310" cy="442549"/>
            <a:chOff x="1570503" y="2951888"/>
            <a:chExt cx="5438746" cy="442403"/>
          </a:xfrm>
        </p:grpSpPr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36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37" name="TextBox 9"/>
            <p:cNvSpPr txBox="1">
              <a:spLocks noChangeArrowheads="1"/>
            </p:cNvSpPr>
            <p:nvPr/>
          </p:nvSpPr>
          <p:spPr bwMode="auto">
            <a:xfrm>
              <a:off x="1904378" y="2951888"/>
              <a:ext cx="269598" cy="39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2666299" y="2989973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Generation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0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9224" name="Object 3"/>
          <p:cNvGraphicFramePr>
            <a:graphicFrameLocks noChangeAspect="1"/>
          </p:cNvGraphicFramePr>
          <p:nvPr>
            <p:extLst/>
          </p:nvPr>
        </p:nvGraphicFramePr>
        <p:xfrm>
          <a:off x="2869148" y="2362200"/>
          <a:ext cx="36290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Equation" r:id="rId5" imgW="3504960" imgH="622080" progId="Equation.DSMT4">
                  <p:embed/>
                </p:oleObj>
              </mc:Choice>
              <mc:Fallback>
                <p:oleObj name="Equation" r:id="rId5" imgW="35049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148" y="2362200"/>
                        <a:ext cx="36290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>
            <p:extLst/>
          </p:nvPr>
        </p:nvGraphicFramePr>
        <p:xfrm>
          <a:off x="3962400" y="4419600"/>
          <a:ext cx="9477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Equation" r:id="rId7" imgW="914400" imgH="609480" progId="Equation.DSMT4">
                  <p:embed/>
                </p:oleObj>
              </mc:Choice>
              <mc:Fallback>
                <p:oleObj name="Equation" r:id="rId7" imgW="9144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19600"/>
                        <a:ext cx="947737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7"/>
          <p:cNvGraphicFramePr>
            <a:graphicFrameLocks noChangeAspect="1"/>
          </p:cNvGraphicFramePr>
          <p:nvPr>
            <p:extLst/>
          </p:nvPr>
        </p:nvGraphicFramePr>
        <p:xfrm>
          <a:off x="1676400" y="3733800"/>
          <a:ext cx="67643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Equation" r:id="rId9" imgW="6527520" imgH="622080" progId="Equation.DSMT4">
                  <p:embed/>
                </p:oleObj>
              </mc:Choice>
              <mc:Fallback>
                <p:oleObj name="Equation" r:id="rId9" imgW="65275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33800"/>
                        <a:ext cx="67643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17"/>
          <p:cNvGraphicFramePr>
            <a:graphicFrameLocks noChangeAspect="1"/>
          </p:cNvGraphicFramePr>
          <p:nvPr>
            <p:extLst/>
          </p:nvPr>
        </p:nvGraphicFramePr>
        <p:xfrm>
          <a:off x="2214563" y="5791200"/>
          <a:ext cx="29067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name="Equation" r:id="rId11" imgW="2806560" imgH="647640" progId="Equation.DSMT4">
                  <p:embed/>
                </p:oleObj>
              </mc:Choice>
              <mc:Fallback>
                <p:oleObj name="Equation" r:id="rId11" imgW="28065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791200"/>
                        <a:ext cx="290671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953000" y="4572000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10201" y="5903912"/>
            <a:ext cx="2362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Balance on B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36139" y="5740400"/>
            <a:ext cx="3045461" cy="73152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58" name="Object 18"/>
          <p:cNvGraphicFramePr>
            <a:graphicFrameLocks noChangeAspect="1"/>
          </p:cNvGraphicFramePr>
          <p:nvPr>
            <p:extLst/>
          </p:nvPr>
        </p:nvGraphicFramePr>
        <p:xfrm>
          <a:off x="5416550" y="3206751"/>
          <a:ext cx="1130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7" name="Equation" r:id="rId13" imgW="1130040" imgH="330120" progId="Equation.DSMT4">
                  <p:embed/>
                </p:oleObj>
              </mc:Choice>
              <mc:Fallback>
                <p:oleObj name="Equation" r:id="rId13" imgW="1130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3206751"/>
                        <a:ext cx="11303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1861" y="5016500"/>
            <a:ext cx="7400279" cy="622300"/>
            <a:chOff x="1568450" y="5118100"/>
            <a:chExt cx="7400279" cy="622300"/>
          </a:xfrm>
        </p:grpSpPr>
        <p:sp>
          <p:nvSpPr>
            <p:cNvPr id="54" name="TextBox 53"/>
            <p:cNvSpPr txBox="1"/>
            <p:nvPr/>
          </p:nvSpPr>
          <p:spPr>
            <a:xfrm>
              <a:off x="4800600" y="5229195"/>
              <a:ext cx="41681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Rearrange to get in terms of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dC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B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dt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0259" name="Object 19"/>
            <p:cNvGraphicFramePr>
              <a:graphicFrameLocks noChangeAspect="1"/>
            </p:cNvGraphicFramePr>
            <p:nvPr/>
          </p:nvGraphicFramePr>
          <p:xfrm>
            <a:off x="1568450" y="5118100"/>
            <a:ext cx="31496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388" name="Equation" r:id="rId15" imgW="3149280" imgH="622080" progId="Equation.DSMT4">
                    <p:embed/>
                  </p:oleObj>
                </mc:Choice>
                <mc:Fallback>
                  <p:oleObj name="Equation" r:id="rId15" imgW="3149280" imgH="622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450" y="5118100"/>
                          <a:ext cx="3149600" cy="622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Box 42"/>
          <p:cNvSpPr txBox="1"/>
          <p:nvPr/>
        </p:nvSpPr>
        <p:spPr>
          <a:xfrm>
            <a:off x="1371600" y="12954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 algn="ctr">
              <a:spcAft>
                <a:spcPts val="6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Goal: Find how C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b="1" dirty="0" smtClean="0">
                <a:solidFill>
                  <a:srgbClr val="7030A0"/>
                </a:solidFill>
              </a:rPr>
              <a:t> with time </a:t>
            </a:r>
            <a:r>
              <a:rPr lang="en-US" sz="2000" dirty="0" smtClean="0">
                <a:solidFill>
                  <a:srgbClr val="7030A0"/>
                </a:solidFill>
              </a:rPr>
              <a:t>(assume reactor is well-mixed)</a:t>
            </a:r>
          </a:p>
        </p:txBody>
      </p:sp>
    </p:spTree>
    <p:extLst>
      <p:ext uri="{BB962C8B-B14F-4D97-AF65-F5344CB8AC3E}">
        <p14:creationId xmlns:p14="http://schemas.microsoft.com/office/powerpoint/2010/main" val="2241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Semi-Batch Mole Balances in Terms of N</a:t>
            </a:r>
            <a:r>
              <a:rPr lang="en-US" baseline="-250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2398" y="990600"/>
            <a:ext cx="1371602" cy="2632554"/>
            <a:chOff x="3168546" y="3299198"/>
            <a:chExt cx="1371537" cy="2631982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168546" y="3299198"/>
              <a:ext cx="990552" cy="1283455"/>
              <a:chOff x="6826146" y="3222998"/>
              <a:chExt cx="990552" cy="1283455"/>
            </a:xfrm>
          </p:grpSpPr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>
                <a:off x="7391271" y="3592251"/>
                <a:ext cx="0" cy="914202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6826146" y="3222998"/>
                <a:ext cx="990552" cy="369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lang="en-US" altLang="en-US" u="none" dirty="0" smtClean="0"/>
                  <a:t>C</a:t>
                </a:r>
                <a:r>
                  <a:rPr lang="en-US" altLang="en-US" u="none" baseline="-25000" dirty="0" smtClean="0"/>
                  <a:t>B</a:t>
                </a:r>
                <a:r>
                  <a:rPr lang="en-US" altLang="en-US" u="none" dirty="0" smtClean="0">
                    <a:latin typeface="Symbol" pitchFamily="18" charset="2"/>
                  </a:rPr>
                  <a:t>u</a:t>
                </a:r>
                <a:r>
                  <a:rPr lang="en-US" altLang="en-US" u="none" baseline="-25000" dirty="0" smtClean="0"/>
                  <a:t>0</a:t>
                </a:r>
                <a:endParaRPr lang="en-US" altLang="en-US" u="none" dirty="0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3438102" y="3867510"/>
              <a:ext cx="1077862" cy="1705527"/>
              <a:chOff x="5553558" y="3762282"/>
              <a:chExt cx="1077862" cy="1705527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5563390" y="4113966"/>
                <a:ext cx="1066750" cy="1353843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altLang="en-US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6096765" y="3762282"/>
                <a:ext cx="0" cy="1523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val 13"/>
              <p:cNvSpPr>
                <a:spLocks noChangeArrowheads="1"/>
              </p:cNvSpPr>
              <p:nvPr/>
            </p:nvSpPr>
            <p:spPr bwMode="auto">
              <a:xfrm>
                <a:off x="6096765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5715783" y="5209768"/>
                <a:ext cx="380982" cy="152367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5553558" y="4565271"/>
                <a:ext cx="1077862" cy="17776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92" y="8"/>
                  </a:cxn>
                  <a:cxn ang="0">
                    <a:pos x="240" y="104"/>
                  </a:cxn>
                  <a:cxn ang="0">
                    <a:pos x="384" y="56"/>
                  </a:cxn>
                  <a:cxn ang="0">
                    <a:pos x="528" y="56"/>
                  </a:cxn>
                  <a:cxn ang="0">
                    <a:pos x="624" y="8"/>
                  </a:cxn>
                  <a:cxn ang="0">
                    <a:pos x="672" y="56"/>
                  </a:cxn>
                  <a:cxn ang="0">
                    <a:pos x="672" y="104"/>
                  </a:cxn>
                </a:cxnLst>
                <a:rect l="0" t="0" r="r" b="b"/>
                <a:pathLst>
                  <a:path w="679" h="112">
                    <a:moveTo>
                      <a:pt x="0" y="56"/>
                    </a:moveTo>
                    <a:cubicBezTo>
                      <a:pt x="76" y="28"/>
                      <a:pt x="152" y="0"/>
                      <a:pt x="192" y="8"/>
                    </a:cubicBezTo>
                    <a:cubicBezTo>
                      <a:pt x="231" y="15"/>
                      <a:pt x="207" y="95"/>
                      <a:pt x="240" y="104"/>
                    </a:cubicBezTo>
                    <a:cubicBezTo>
                      <a:pt x="272" y="112"/>
                      <a:pt x="336" y="64"/>
                      <a:pt x="384" y="56"/>
                    </a:cubicBezTo>
                    <a:cubicBezTo>
                      <a:pt x="432" y="48"/>
                      <a:pt x="488" y="63"/>
                      <a:pt x="528" y="56"/>
                    </a:cubicBezTo>
                    <a:cubicBezTo>
                      <a:pt x="567" y="48"/>
                      <a:pt x="600" y="8"/>
                      <a:pt x="624" y="8"/>
                    </a:cubicBezTo>
                    <a:cubicBezTo>
                      <a:pt x="648" y="8"/>
                      <a:pt x="664" y="40"/>
                      <a:pt x="672" y="56"/>
                    </a:cubicBezTo>
                    <a:cubicBezTo>
                      <a:pt x="679" y="71"/>
                      <a:pt x="675" y="87"/>
                      <a:pt x="672" y="104"/>
                    </a:cubicBezTo>
                  </a:path>
                </a:pathLst>
              </a:custGeom>
              <a:noFill/>
              <a:ln w="38100" cmpd="sng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3473333" y="5561928"/>
              <a:ext cx="1066750" cy="369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u="none" dirty="0" smtClean="0"/>
                <a:t>V</a:t>
              </a:r>
              <a:r>
                <a:rPr lang="en-US" altLang="en-US" u="none" baseline="-25000" dirty="0" smtClean="0"/>
                <a:t>0</a:t>
              </a:r>
              <a:r>
                <a:rPr lang="en-US" altLang="en-US" u="none" dirty="0" smtClean="0"/>
                <a:t> + </a:t>
              </a:r>
              <a:r>
                <a:rPr lang="en-US" altLang="en-US" u="none" dirty="0" smtClean="0">
                  <a:latin typeface="Symbol" pitchFamily="18" charset="2"/>
                </a:rPr>
                <a:t>u</a:t>
              </a:r>
              <a:r>
                <a:rPr lang="en-US" altLang="en-US" u="none" baseline="-25000" dirty="0" smtClean="0"/>
                <a:t>0</a:t>
              </a:r>
              <a:r>
                <a:rPr lang="en-US" altLang="en-US" u="none" dirty="0" smtClean="0"/>
                <a:t>t </a:t>
              </a:r>
              <a:endParaRPr lang="en-US" altLang="en-US" u="none" dirty="0"/>
            </a:p>
          </p:txBody>
        </p:sp>
      </p:grpSp>
      <p:graphicFrame>
        <p:nvGraphicFramePr>
          <p:cNvPr id="8199" name="Object 7"/>
          <p:cNvGraphicFramePr>
            <a:graphicFrameLocks noChangeAspect="1"/>
          </p:cNvGraphicFramePr>
          <p:nvPr>
            <p:extLst/>
          </p:nvPr>
        </p:nvGraphicFramePr>
        <p:xfrm>
          <a:off x="3967163" y="2819400"/>
          <a:ext cx="12906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6" name="Equation" r:id="rId3" imgW="1244520" imgH="622080" progId="Equation.DSMT4">
                  <p:embed/>
                </p:oleObj>
              </mc:Choice>
              <mc:Fallback>
                <p:oleObj name="Equation" r:id="rId3" imgW="12445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2819400"/>
                        <a:ext cx="1290637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2895600" y="2211388"/>
          <a:ext cx="35480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7" name="Equation" r:id="rId5" imgW="3429000" imgH="622080" progId="Equation.DSMT4">
                  <p:embed/>
                </p:oleObj>
              </mc:Choice>
              <mc:Fallback>
                <p:oleObj name="Equation" r:id="rId5" imgW="34290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11388"/>
                        <a:ext cx="3548063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2561690" y="1765300"/>
            <a:ext cx="5439310" cy="442549"/>
            <a:chOff x="1570503" y="2951888"/>
            <a:chExt cx="5438746" cy="442403"/>
          </a:xfrm>
        </p:grpSpPr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5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6" name="TextBox 9"/>
            <p:cNvSpPr txBox="1">
              <a:spLocks noChangeArrowheads="1"/>
            </p:cNvSpPr>
            <p:nvPr/>
          </p:nvSpPr>
          <p:spPr bwMode="auto">
            <a:xfrm>
              <a:off x="1904378" y="2951888"/>
              <a:ext cx="269598" cy="39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47" name="TextBox 11"/>
            <p:cNvSpPr txBox="1">
              <a:spLocks noChangeArrowheads="1"/>
            </p:cNvSpPr>
            <p:nvPr/>
          </p:nvSpPr>
          <p:spPr bwMode="auto">
            <a:xfrm>
              <a:off x="2666299" y="2989973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48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Generation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9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3371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50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11275" name="Object 11"/>
          <p:cNvGraphicFramePr>
            <a:graphicFrameLocks noChangeAspect="1"/>
          </p:cNvGraphicFramePr>
          <p:nvPr>
            <p:extLst/>
          </p:nvPr>
        </p:nvGraphicFramePr>
        <p:xfrm>
          <a:off x="5358257" y="335280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8" name="Equation" r:id="rId7" imgW="2654280" imgH="609480" progId="Equation.DSMT4">
                  <p:embed/>
                </p:oleObj>
              </mc:Choice>
              <mc:Fallback>
                <p:oleObj name="Equation" r:id="rId7" imgW="2654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8257" y="3352800"/>
                        <a:ext cx="2768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>
            <p:extLst/>
          </p:nvPr>
        </p:nvGraphicFramePr>
        <p:xfrm>
          <a:off x="3848100" y="3987800"/>
          <a:ext cx="3657600" cy="7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9" name="Equation" r:id="rId9" imgW="3606480" imgH="698400" progId="Equation.DSMT4">
                  <p:embed/>
                </p:oleObj>
              </mc:Choice>
              <mc:Fallback>
                <p:oleObj name="Equation" r:id="rId9" imgW="3606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3987800"/>
                        <a:ext cx="3657600" cy="70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279400" y="4724400"/>
            <a:ext cx="4229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comes from basic mole balance: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22900" y="3962400"/>
            <a:ext cx="2103120" cy="7315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78" name="Object 14"/>
          <p:cNvGraphicFramePr>
            <a:graphicFrameLocks noChangeAspect="1"/>
          </p:cNvGraphicFramePr>
          <p:nvPr>
            <p:extLst/>
          </p:nvPr>
        </p:nvGraphicFramePr>
        <p:xfrm>
          <a:off x="1752600" y="5140524"/>
          <a:ext cx="1816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0" name="Equation" r:id="rId11" imgW="1815840" imgH="622080" progId="Equation.DSMT4">
                  <p:embed/>
                </p:oleObj>
              </mc:Choice>
              <mc:Fallback>
                <p:oleObj name="Equation" r:id="rId11" imgW="18158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40524"/>
                        <a:ext cx="18161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/>
          </p:nvPr>
        </p:nvGraphicFramePr>
        <p:xfrm>
          <a:off x="4572000" y="5092700"/>
          <a:ext cx="2921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1" name="Equation" r:id="rId13" imgW="2920680" imgH="698400" progId="Equation.DSMT4">
                  <p:embed/>
                </p:oleObj>
              </mc:Choice>
              <mc:Fallback>
                <p:oleObj name="Equation" r:id="rId13" imgW="29206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092700"/>
                        <a:ext cx="29210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4864100" y="5054600"/>
            <a:ext cx="2651760" cy="73152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52400" y="5867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12A8A"/>
                </a:solidFill>
              </a:rPr>
              <a:t>The design </a:t>
            </a:r>
            <a:r>
              <a:rPr lang="en-US" sz="2000" dirty="0" err="1" smtClean="0">
                <a:solidFill>
                  <a:srgbClr val="612A8A"/>
                </a:solidFill>
              </a:rPr>
              <a:t>eq</a:t>
            </a:r>
            <a:r>
              <a:rPr lang="en-US" sz="2000" dirty="0" smtClean="0">
                <a:solidFill>
                  <a:srgbClr val="612A8A"/>
                </a:solidFill>
              </a:rPr>
              <a:t> in terms of X</a:t>
            </a:r>
            <a:r>
              <a:rPr lang="en-US" sz="2000" baseline="-25000" dirty="0" smtClean="0">
                <a:solidFill>
                  <a:srgbClr val="612A8A"/>
                </a:solidFill>
              </a:rPr>
              <a:t>A</a:t>
            </a:r>
            <a:r>
              <a:rPr lang="en-US" sz="2000" dirty="0" smtClean="0">
                <a:solidFill>
                  <a:srgbClr val="612A8A"/>
                </a:solidFill>
              </a:rPr>
              <a:t> can be messy.  Sometimes it gives a single equation when using </a:t>
            </a:r>
            <a:r>
              <a:rPr lang="en-US" sz="2000" dirty="0" err="1" smtClean="0">
                <a:solidFill>
                  <a:srgbClr val="612A8A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612A8A"/>
                </a:solidFill>
              </a:rPr>
              <a:t>j</a:t>
            </a:r>
            <a:r>
              <a:rPr lang="en-US" sz="2000" dirty="0" smtClean="0">
                <a:solidFill>
                  <a:srgbClr val="612A8A"/>
                </a:solidFill>
              </a:rPr>
              <a:t> or </a:t>
            </a:r>
            <a:r>
              <a:rPr lang="en-US" sz="2000" dirty="0" err="1" smtClean="0">
                <a:solidFill>
                  <a:srgbClr val="612A8A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612A8A"/>
                </a:solidFill>
              </a:rPr>
              <a:t>j</a:t>
            </a:r>
            <a:r>
              <a:rPr lang="en-US" sz="2000" dirty="0" smtClean="0">
                <a:solidFill>
                  <a:srgbClr val="612A8A"/>
                </a:solidFill>
              </a:rPr>
              <a:t> gives multiple reactor designs</a:t>
            </a:r>
          </a:p>
        </p:txBody>
      </p:sp>
      <p:graphicFrame>
        <p:nvGraphicFramePr>
          <p:cNvPr id="38" name="Object 16"/>
          <p:cNvGraphicFramePr>
            <a:graphicFrameLocks noChangeAspect="1"/>
          </p:cNvGraphicFramePr>
          <p:nvPr>
            <p:extLst/>
          </p:nvPr>
        </p:nvGraphicFramePr>
        <p:xfrm>
          <a:off x="889000" y="3987800"/>
          <a:ext cx="2743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2" name="Equation" r:id="rId15" imgW="2743200" imgH="774360" progId="Equation.DSMT4">
                  <p:embed/>
                </p:oleObj>
              </mc:Choice>
              <mc:Fallback>
                <p:oleObj name="Equation" r:id="rId15" imgW="27432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987800"/>
                        <a:ext cx="27432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905000" y="3454400"/>
            <a:ext cx="3440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Substitute:  -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A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 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1600" y="13843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9300" indent="-749300" algn="ctr">
              <a:spcAft>
                <a:spcPts val="600"/>
              </a:spcAft>
            </a:pPr>
            <a:r>
              <a:rPr lang="en-US" sz="2000" b="1" dirty="0" smtClean="0">
                <a:solidFill>
                  <a:srgbClr val="7030A0"/>
                </a:solidFill>
              </a:rPr>
              <a:t>Goal: Find how N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>
                <a:solidFill>
                  <a:srgbClr val="7030A0"/>
                </a:solidFill>
              </a:rPr>
              <a:t> &amp; N</a:t>
            </a:r>
            <a:r>
              <a:rPr lang="en-US" sz="2000" b="1" baseline="-25000" dirty="0" smtClean="0">
                <a:solidFill>
                  <a:srgbClr val="7030A0"/>
                </a:solidFill>
              </a:rPr>
              <a:t>B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b="1" dirty="0" smtClean="0">
                <a:solidFill>
                  <a:srgbClr val="7030A0"/>
                </a:solidFill>
              </a:rPr>
              <a:t> with time </a:t>
            </a:r>
            <a:r>
              <a:rPr lang="en-US" sz="2000" dirty="0" smtClean="0">
                <a:solidFill>
                  <a:srgbClr val="7030A0"/>
                </a:solidFill>
              </a:rPr>
              <a:t>(reactor is well-mixed)</a:t>
            </a:r>
          </a:p>
        </p:txBody>
      </p:sp>
    </p:spTree>
    <p:extLst>
      <p:ext uri="{BB962C8B-B14F-4D97-AF65-F5344CB8AC3E}">
        <p14:creationId xmlns:p14="http://schemas.microsoft.com/office/powerpoint/2010/main" val="39333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1" y="173503"/>
            <a:ext cx="4943328" cy="664697"/>
            <a:chOff x="274163" y="173503"/>
            <a:chExt cx="4943328" cy="664697"/>
          </a:xfrm>
        </p:grpSpPr>
        <p:sp>
          <p:nvSpPr>
            <p:cNvPr id="6" name="TextBox 5"/>
            <p:cNvSpPr txBox="1"/>
            <p:nvPr/>
          </p:nvSpPr>
          <p:spPr>
            <a:xfrm>
              <a:off x="274163" y="191869"/>
              <a:ext cx="1391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X=0</a:t>
              </a:r>
            </a:p>
            <a:p>
              <a:pPr algn="ctr"/>
              <a:r>
                <a:rPr lang="en-US" dirty="0" smtClean="0"/>
                <a:t>P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20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1000" y="533400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815660" y="260130"/>
              <a:ext cx="1905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3620" y="33036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PBR, 1000 kg cat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7736" y="173503"/>
              <a:ext cx="1174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X=?</a:t>
              </a:r>
            </a:p>
            <a:p>
              <a:pPr algn="ctr"/>
              <a:r>
                <a:rPr lang="en-US" dirty="0" smtClean="0"/>
                <a:t>P = ?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45891" y="515034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19529" y="0"/>
            <a:ext cx="412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and P is measured at the outlet of the PBR? The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 is isothermal at 300 K, assume ideal gas behavior, and the </a:t>
            </a:r>
            <a:r>
              <a:rPr lang="en-US" sz="2000" u="sng" dirty="0" smtClean="0">
                <a:solidFill>
                  <a:srgbClr val="006600"/>
                </a:solidFill>
              </a:rPr>
              <a:t>feed contains pure A (g)</a:t>
            </a:r>
            <a:r>
              <a:rPr lang="en-US" sz="2000" dirty="0" smtClean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8" y="826325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</a:t>
            </a:r>
            <a:r>
              <a:rPr lang="en-US" dirty="0" smtClean="0">
                <a:latin typeface="Arial"/>
                <a:cs typeface="Arial"/>
              </a:rPr>
              <a:t>→B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		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= 0.0008/kg</a:t>
            </a:r>
          </a:p>
          <a:p>
            <a:r>
              <a:rPr lang="en-US" dirty="0" smtClean="0">
                <a:latin typeface="Arial"/>
                <a:cs typeface="Arial"/>
              </a:rPr>
              <a:t>k=0.1 dm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mol∙min∙kg</a:t>
            </a:r>
            <a:r>
              <a:rPr lang="en-US" dirty="0" smtClean="0">
                <a:latin typeface="Arial"/>
                <a:cs typeface="Arial"/>
              </a:rPr>
              <a:t> cat at 300 K</a:t>
            </a:r>
          </a:p>
          <a:p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baseline="-25000" dirty="0" smtClean="0">
                <a:latin typeface="Arial"/>
                <a:cs typeface="Arial"/>
              </a:rPr>
              <a:t>A0 </a:t>
            </a:r>
            <a:r>
              <a:rPr lang="en-US" dirty="0" smtClean="0">
                <a:latin typeface="Arial"/>
                <a:cs typeface="Arial"/>
              </a:rPr>
              <a:t>= 10 </a:t>
            </a:r>
            <a:r>
              <a:rPr lang="en-US" dirty="0" err="1" smtClean="0">
                <a:latin typeface="Arial"/>
                <a:cs typeface="Arial"/>
              </a:rPr>
              <a:t>mol</a:t>
            </a:r>
            <a:r>
              <a:rPr lang="en-US" dirty="0" smtClean="0">
                <a:latin typeface="Arial"/>
                <a:cs typeface="Arial"/>
              </a:rPr>
              <a:t> min</a:t>
            </a: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54368"/>
              </p:ext>
            </p:extLst>
          </p:nvPr>
        </p:nvGraphicFramePr>
        <p:xfrm>
          <a:off x="4270375" y="1790700"/>
          <a:ext cx="17494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8" name="Equation" r:id="rId3" imgW="1752480" imgH="622080" progId="Equation.DSMT4">
                  <p:embed/>
                </p:oleObj>
              </mc:Choice>
              <mc:Fallback>
                <p:oleObj name="Equation" r:id="rId3" imgW="1752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1790700"/>
                        <a:ext cx="17494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3000" y="1899414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 Mole balance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2439163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solidFill>
                  <a:srgbClr val="0000FF"/>
                </a:solidFill>
              </a:rPr>
              <a:t> Rate law</a:t>
            </a:r>
          </a:p>
        </p:txBody>
      </p:sp>
      <p:graphicFrame>
        <p:nvGraphicFramePr>
          <p:cNvPr id="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6158"/>
              </p:ext>
            </p:extLst>
          </p:nvPr>
        </p:nvGraphicFramePr>
        <p:xfrm>
          <a:off x="4276725" y="2438400"/>
          <a:ext cx="1266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9" name="Equation" r:id="rId5" imgW="1282680" imgH="406080" progId="Equation.DSMT4">
                  <p:embed/>
                </p:oleObj>
              </mc:Choice>
              <mc:Fallback>
                <p:oleObj name="Equation" r:id="rId5" imgW="1282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438400"/>
                        <a:ext cx="12668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076187"/>
              </p:ext>
            </p:extLst>
          </p:nvPr>
        </p:nvGraphicFramePr>
        <p:xfrm>
          <a:off x="4264025" y="2971800"/>
          <a:ext cx="2679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0" name="Equation" r:id="rId7" imgW="2679480" imgH="761760" progId="Equation.DSMT4">
                  <p:embed/>
                </p:oleObj>
              </mc:Choice>
              <mc:Fallback>
                <p:oleObj name="Equation" r:id="rId7" imgW="2679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2971800"/>
                        <a:ext cx="2679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43000" y="3124200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solidFill>
                  <a:srgbClr val="0000FF"/>
                </a:solidFill>
              </a:rPr>
              <a:t>Stoichiometry (put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  <a:r>
              <a:rPr lang="en-US" sz="2000" dirty="0" smtClean="0">
                <a:solidFill>
                  <a:srgbClr val="0000FF"/>
                </a:solidFill>
              </a:rPr>
              <a:t> in terms of X)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3000" y="4031041"/>
            <a:ext cx="327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solidFill>
                  <a:srgbClr val="0000FF"/>
                </a:solidFill>
              </a:rPr>
              <a:t>Combine</a:t>
            </a:r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990845"/>
              </p:ext>
            </p:extLst>
          </p:nvPr>
        </p:nvGraphicFramePr>
        <p:xfrm>
          <a:off x="4270375" y="3795713"/>
          <a:ext cx="38623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1" name="Equation" r:id="rId9" imgW="3720960" imgH="952200" progId="Equation.DSMT4">
                  <p:embed/>
                </p:oleObj>
              </mc:Choice>
              <mc:Fallback>
                <p:oleObj name="Equation" r:id="rId9" imgW="372096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795713"/>
                        <a:ext cx="38623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06010"/>
              </p:ext>
            </p:extLst>
          </p:nvPr>
        </p:nvGraphicFramePr>
        <p:xfrm>
          <a:off x="4114800" y="4753100"/>
          <a:ext cx="379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2" name="Equation" r:id="rId11" imgW="3657600" imgH="889000" progId="Equation.DSMT4">
                  <p:embed/>
                </p:oleObj>
              </mc:Choice>
              <mc:Fallback>
                <p:oleObj name="Equation" r:id="rId11" imgW="3657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53100"/>
                        <a:ext cx="3797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19200" y="5809106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00FF"/>
                </a:solidFill>
              </a:rPr>
              <a:t>Relate P/P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dirty="0" smtClean="0">
                <a:solidFill>
                  <a:srgbClr val="0000FF"/>
                </a:solidFill>
              </a:rPr>
              <a:t> to W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56825"/>
              </p:ext>
            </p:extLst>
          </p:nvPr>
        </p:nvGraphicFramePr>
        <p:xfrm>
          <a:off x="4178300" y="5666606"/>
          <a:ext cx="3746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3" name="Equation" r:id="rId13" imgW="3746160" imgH="787320" progId="Equation.DSMT4">
                  <p:embed/>
                </p:oleObj>
              </mc:Choice>
              <mc:Fallback>
                <p:oleObj name="Equation" r:id="rId13" imgW="3746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666606"/>
                        <a:ext cx="37465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410200" y="5666606"/>
            <a:ext cx="228600" cy="787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77840" y="6386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8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4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1" y="173503"/>
            <a:ext cx="4943328" cy="664697"/>
            <a:chOff x="274163" y="173503"/>
            <a:chExt cx="4943328" cy="664697"/>
          </a:xfrm>
        </p:grpSpPr>
        <p:sp>
          <p:nvSpPr>
            <p:cNvPr id="6" name="TextBox 5"/>
            <p:cNvSpPr txBox="1"/>
            <p:nvPr/>
          </p:nvSpPr>
          <p:spPr>
            <a:xfrm>
              <a:off x="274163" y="191869"/>
              <a:ext cx="1391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X=0</a:t>
              </a:r>
            </a:p>
            <a:p>
              <a:pPr algn="ctr"/>
              <a:r>
                <a:rPr lang="en-US" dirty="0" smtClean="0"/>
                <a:t>P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20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1000" y="533400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815660" y="260130"/>
              <a:ext cx="1905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3620" y="33036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PBR, 1000 kg cat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7736" y="173503"/>
              <a:ext cx="1174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X=?</a:t>
              </a:r>
            </a:p>
            <a:p>
              <a:pPr algn="ctr"/>
              <a:r>
                <a:rPr lang="en-US" dirty="0" smtClean="0"/>
                <a:t>P = ?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45891" y="515034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19529" y="0"/>
            <a:ext cx="412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and P is measured at the outlet of the PBR? The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 is isothermal at 300 K, </a:t>
            </a:r>
            <a:r>
              <a:rPr lang="en-US" sz="2000" dirty="0">
                <a:solidFill>
                  <a:srgbClr val="006600"/>
                </a:solidFill>
              </a:rPr>
              <a:t>assume ideal gas behavior, and the feed contains pure A (g).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8" y="826325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</a:t>
            </a:r>
            <a:r>
              <a:rPr lang="en-US" dirty="0" smtClean="0">
                <a:latin typeface="Arial"/>
                <a:cs typeface="Arial"/>
              </a:rPr>
              <a:t>→B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		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= 0.0008/kg</a:t>
            </a:r>
          </a:p>
          <a:p>
            <a:r>
              <a:rPr lang="en-US" dirty="0" smtClean="0">
                <a:latin typeface="Arial"/>
                <a:cs typeface="Arial"/>
              </a:rPr>
              <a:t>k=0.1 dm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mol∙min∙kg</a:t>
            </a:r>
            <a:r>
              <a:rPr lang="en-US" dirty="0" smtClean="0">
                <a:latin typeface="Arial"/>
                <a:cs typeface="Arial"/>
              </a:rPr>
              <a:t> cat at 300 K</a:t>
            </a:r>
          </a:p>
          <a:p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baseline="-25000" dirty="0" smtClean="0">
                <a:latin typeface="Arial"/>
                <a:cs typeface="Arial"/>
              </a:rPr>
              <a:t>A0 </a:t>
            </a:r>
            <a:r>
              <a:rPr lang="en-US" dirty="0" smtClean="0">
                <a:latin typeface="Arial"/>
                <a:cs typeface="Arial"/>
              </a:rPr>
              <a:t>= 10 </a:t>
            </a:r>
            <a:r>
              <a:rPr lang="en-US" dirty="0" err="1" smtClean="0">
                <a:latin typeface="Arial"/>
                <a:cs typeface="Arial"/>
              </a:rPr>
              <a:t>mol</a:t>
            </a:r>
            <a:r>
              <a:rPr lang="en-US" dirty="0" smtClean="0">
                <a:latin typeface="Arial"/>
                <a:cs typeface="Arial"/>
              </a:rPr>
              <a:t> 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3000" y="1828800"/>
            <a:ext cx="327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Combine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13228"/>
              </p:ext>
            </p:extLst>
          </p:nvPr>
        </p:nvGraphicFramePr>
        <p:xfrm>
          <a:off x="4114800" y="1600200"/>
          <a:ext cx="379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4" name="Equation" r:id="rId3" imgW="3657600" imgH="889000" progId="Equation.DSMT4">
                  <p:embed/>
                </p:oleObj>
              </mc:Choice>
              <mc:Fallback>
                <p:oleObj name="Equation" r:id="rId3" imgW="3657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00200"/>
                        <a:ext cx="3797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19200" y="274320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2060"/>
                </a:solidFill>
              </a:rPr>
              <a:t>Relate P/P</a:t>
            </a:r>
            <a:r>
              <a:rPr lang="en-US" sz="2000" baseline="-250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 to W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74052"/>
              </p:ext>
            </p:extLst>
          </p:nvPr>
        </p:nvGraphicFramePr>
        <p:xfrm>
          <a:off x="4470400" y="2514600"/>
          <a:ext cx="3162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5" name="Equation" r:id="rId5" imgW="3162240" imgH="787320" progId="Equation.DSMT4">
                  <p:embed/>
                </p:oleObj>
              </mc:Choice>
              <mc:Fallback>
                <p:oleObj name="Equation" r:id="rId5" imgW="3162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514600"/>
                        <a:ext cx="3162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5300" y="32766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Simultaneously </a:t>
            </a:r>
            <a:r>
              <a:rPr lang="en-US" sz="2000" dirty="0">
                <a:solidFill>
                  <a:srgbClr val="0000FF"/>
                </a:solidFill>
              </a:rPr>
              <a:t>solve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r>
              <a:rPr lang="en-US" sz="2000" baseline="-25000" dirty="0" err="1">
                <a:solidFill>
                  <a:srgbClr val="0000FF"/>
                </a:solidFill>
              </a:rPr>
              <a:t>A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dirty="0" err="1">
                <a:solidFill>
                  <a:srgbClr val="0000FF"/>
                </a:solidFill>
              </a:rPr>
              <a:t>dP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(or </a:t>
            </a:r>
            <a:r>
              <a:rPr lang="en-US" sz="2000" dirty="0" err="1">
                <a:solidFill>
                  <a:srgbClr val="0000FF"/>
                </a:solidFill>
              </a:rPr>
              <a:t>dy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 smtClean="0">
                <a:solidFill>
                  <a:srgbClr val="0000FF"/>
                </a:solidFill>
              </a:rPr>
              <a:t>) using Polymath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798" y="3701094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First, need to determine </a:t>
            </a:r>
            <a:r>
              <a:rPr lang="en-US" sz="2000" dirty="0" smtClean="0">
                <a:latin typeface="Symbol" pitchFamily="18" charset="2"/>
              </a:rPr>
              <a:t>e,</a:t>
            </a:r>
            <a:r>
              <a:rPr lang="en-US" sz="2000" dirty="0" smtClean="0"/>
              <a:t> C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, &amp; </a:t>
            </a:r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78052"/>
              </p:ext>
            </p:extLst>
          </p:nvPr>
        </p:nvGraphicFramePr>
        <p:xfrm>
          <a:off x="4573878" y="3733800"/>
          <a:ext cx="1536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6" name="Equation" r:id="rId7" imgW="1536480" imgH="698400" progId="Equation.DSMT4">
                  <p:embed/>
                </p:oleObj>
              </mc:Choice>
              <mc:Fallback>
                <p:oleObj name="Equation" r:id="rId7" imgW="1536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878" y="3733800"/>
                        <a:ext cx="1536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30539"/>
              </p:ext>
            </p:extLst>
          </p:nvPr>
        </p:nvGraphicFramePr>
        <p:xfrm>
          <a:off x="6235700" y="3770376"/>
          <a:ext cx="252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7" name="Equation" r:id="rId9" imgW="2527200" imgH="609480" progId="Equation.DSMT4">
                  <p:embed/>
                </p:oleObj>
              </mc:Choice>
              <mc:Fallback>
                <p:oleObj name="Equation" r:id="rId9" imgW="2527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5700" y="3770376"/>
                        <a:ext cx="2527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5774" y="4343400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What is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27831"/>
              </p:ext>
            </p:extLst>
          </p:nvPr>
        </p:nvGraphicFramePr>
        <p:xfrm>
          <a:off x="272164" y="4719126"/>
          <a:ext cx="3263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8" name="Equation" r:id="rId11" imgW="3263760" imgH="698400" progId="Equation.DSMT4">
                  <p:embed/>
                </p:oleObj>
              </mc:Choice>
              <mc:Fallback>
                <p:oleObj name="Equation" r:id="rId11" imgW="32637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164" y="4719126"/>
                        <a:ext cx="3263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85529"/>
              </p:ext>
            </p:extLst>
          </p:nvPr>
        </p:nvGraphicFramePr>
        <p:xfrm>
          <a:off x="3683000" y="4731318"/>
          <a:ext cx="5384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39" name="Equation" r:id="rId13" imgW="5384520" imgH="1130040" progId="Equation.DSMT4">
                  <p:embed/>
                </p:oleObj>
              </mc:Choice>
              <mc:Fallback>
                <p:oleObj name="Equation" r:id="rId13" imgW="538452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83000" y="4731318"/>
                        <a:ext cx="53848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287095"/>
              </p:ext>
            </p:extLst>
          </p:nvPr>
        </p:nvGraphicFramePr>
        <p:xfrm>
          <a:off x="2227263" y="5910700"/>
          <a:ext cx="1066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0" name="Equation" r:id="rId15" imgW="1066680" imgH="698400" progId="Equation.DSMT4">
                  <p:embed/>
                </p:oleObj>
              </mc:Choice>
              <mc:Fallback>
                <p:oleObj name="Equation" r:id="rId15" imgW="10666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5910700"/>
                        <a:ext cx="1066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171632"/>
              </p:ext>
            </p:extLst>
          </p:nvPr>
        </p:nvGraphicFramePr>
        <p:xfrm>
          <a:off x="3399917" y="5853550"/>
          <a:ext cx="3873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1" name="Equation" r:id="rId17" imgW="3873240" imgH="787320" progId="Equation.DSMT4">
                  <p:embed/>
                </p:oleObj>
              </mc:Choice>
              <mc:Fallback>
                <p:oleObj name="Equation" r:id="rId17" imgW="3873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917" y="5853550"/>
                        <a:ext cx="3873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9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1" y="173503"/>
            <a:ext cx="4943328" cy="664697"/>
            <a:chOff x="274163" y="173503"/>
            <a:chExt cx="4943328" cy="664697"/>
          </a:xfrm>
        </p:grpSpPr>
        <p:sp>
          <p:nvSpPr>
            <p:cNvPr id="6" name="TextBox 5"/>
            <p:cNvSpPr txBox="1"/>
            <p:nvPr/>
          </p:nvSpPr>
          <p:spPr>
            <a:xfrm>
              <a:off x="274163" y="191869"/>
              <a:ext cx="1391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X=0</a:t>
              </a:r>
            </a:p>
            <a:p>
              <a:pPr algn="ctr"/>
              <a:r>
                <a:rPr lang="en-US" dirty="0" smtClean="0"/>
                <a:t>P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20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1000" y="533400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815660" y="260130"/>
              <a:ext cx="1905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73620" y="330368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PBR, 1000 kg cat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7736" y="173503"/>
              <a:ext cx="1174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X=?</a:t>
              </a:r>
            </a:p>
            <a:p>
              <a:pPr algn="ctr"/>
              <a:r>
                <a:rPr lang="en-US" dirty="0" smtClean="0"/>
                <a:t>P = ? </a:t>
              </a:r>
              <a:r>
                <a:rPr lang="en-US" dirty="0" err="1" smtClean="0"/>
                <a:t>atm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845891" y="515034"/>
              <a:ext cx="1371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019529" y="0"/>
            <a:ext cx="412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What conversion and P is measured at the outlet of the PBR? The </a:t>
            </a:r>
            <a:r>
              <a:rPr lang="en-US" sz="2000" dirty="0" err="1" smtClean="0">
                <a:solidFill>
                  <a:srgbClr val="006600"/>
                </a:solidFill>
              </a:rPr>
              <a:t>rxn</a:t>
            </a:r>
            <a:r>
              <a:rPr lang="en-US" sz="2000" dirty="0" smtClean="0">
                <a:solidFill>
                  <a:srgbClr val="006600"/>
                </a:solidFill>
              </a:rPr>
              <a:t> is isothermal at 300 K, </a:t>
            </a:r>
            <a:r>
              <a:rPr lang="en-US" sz="2000" dirty="0">
                <a:solidFill>
                  <a:srgbClr val="006600"/>
                </a:solidFill>
              </a:rPr>
              <a:t>assume ideal gas behavior, and the feed contains pure A (g).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8" y="826325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2A</a:t>
            </a:r>
            <a:r>
              <a:rPr lang="en-US" dirty="0" smtClean="0">
                <a:latin typeface="Arial"/>
                <a:cs typeface="Arial"/>
              </a:rPr>
              <a:t>→B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= 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		</a:t>
            </a:r>
            <a:r>
              <a:rPr lang="el-GR" dirty="0" smtClean="0">
                <a:latin typeface="Arial"/>
                <a:cs typeface="Arial"/>
              </a:rPr>
              <a:t>α</a:t>
            </a:r>
            <a:r>
              <a:rPr lang="en-US" dirty="0" smtClean="0">
                <a:latin typeface="Arial"/>
                <a:cs typeface="Arial"/>
              </a:rPr>
              <a:t> = 0.0008/kg</a:t>
            </a:r>
          </a:p>
          <a:p>
            <a:r>
              <a:rPr lang="en-US" dirty="0" smtClean="0">
                <a:latin typeface="Arial"/>
                <a:cs typeface="Arial"/>
              </a:rPr>
              <a:t>k=0.1 dm</a:t>
            </a:r>
            <a:r>
              <a:rPr lang="en-US" baseline="30000" dirty="0" smtClean="0">
                <a:latin typeface="Arial"/>
                <a:cs typeface="Arial"/>
              </a:rPr>
              <a:t>6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dirty="0" err="1" smtClean="0">
                <a:latin typeface="Arial"/>
                <a:cs typeface="Arial"/>
              </a:rPr>
              <a:t>mol∙min∙kg</a:t>
            </a:r>
            <a:r>
              <a:rPr lang="en-US" dirty="0" smtClean="0">
                <a:latin typeface="Arial"/>
                <a:cs typeface="Arial"/>
              </a:rPr>
              <a:t> cat at 300 K</a:t>
            </a:r>
          </a:p>
          <a:p>
            <a:r>
              <a:rPr lang="en-US" dirty="0" smtClean="0">
                <a:latin typeface="Arial"/>
                <a:cs typeface="Arial"/>
              </a:rPr>
              <a:t>F</a:t>
            </a:r>
            <a:r>
              <a:rPr lang="en-US" baseline="-25000" dirty="0" smtClean="0">
                <a:latin typeface="Arial"/>
                <a:cs typeface="Arial"/>
              </a:rPr>
              <a:t>A0 </a:t>
            </a:r>
            <a:r>
              <a:rPr lang="en-US" dirty="0" smtClean="0">
                <a:latin typeface="Arial"/>
                <a:cs typeface="Arial"/>
              </a:rPr>
              <a:t>= 10 </a:t>
            </a:r>
            <a:r>
              <a:rPr lang="en-US" dirty="0" err="1" smtClean="0">
                <a:latin typeface="Arial"/>
                <a:cs typeface="Arial"/>
              </a:rPr>
              <a:t>mol</a:t>
            </a:r>
            <a:r>
              <a:rPr lang="en-US" dirty="0" smtClean="0">
                <a:latin typeface="Arial"/>
                <a:cs typeface="Arial"/>
              </a:rPr>
              <a:t> 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3000" y="1828800"/>
            <a:ext cx="327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Combine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88717"/>
              </p:ext>
            </p:extLst>
          </p:nvPr>
        </p:nvGraphicFramePr>
        <p:xfrm>
          <a:off x="4114800" y="1600200"/>
          <a:ext cx="3797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0" name="Equation" r:id="rId3" imgW="3657600" imgH="889000" progId="Equation.DSMT4">
                  <p:embed/>
                </p:oleObj>
              </mc:Choice>
              <mc:Fallback>
                <p:oleObj name="Equation" r:id="rId3" imgW="3657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00200"/>
                        <a:ext cx="3797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19200" y="2743200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2060"/>
                </a:solidFill>
              </a:rPr>
              <a:t>Relate P/P</a:t>
            </a:r>
            <a:r>
              <a:rPr lang="en-US" sz="2000" baseline="-25000" dirty="0" smtClean="0">
                <a:solidFill>
                  <a:srgbClr val="002060"/>
                </a:solidFill>
              </a:rPr>
              <a:t>0</a:t>
            </a:r>
            <a:r>
              <a:rPr lang="en-US" sz="2000" dirty="0" smtClean="0">
                <a:solidFill>
                  <a:srgbClr val="002060"/>
                </a:solidFill>
              </a:rPr>
              <a:t> to W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399811"/>
              </p:ext>
            </p:extLst>
          </p:nvPr>
        </p:nvGraphicFramePr>
        <p:xfrm>
          <a:off x="4470400" y="2514600"/>
          <a:ext cx="3162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1" name="Equation" r:id="rId5" imgW="3162240" imgH="787320" progId="Equation.DSMT4">
                  <p:embed/>
                </p:oleObj>
              </mc:Choice>
              <mc:Fallback>
                <p:oleObj name="Equation" r:id="rId5" imgW="3162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2514600"/>
                        <a:ext cx="31623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5300" y="3276600"/>
            <a:ext cx="815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Simultaneously </a:t>
            </a:r>
            <a:r>
              <a:rPr lang="en-US" sz="2000" dirty="0">
                <a:solidFill>
                  <a:srgbClr val="0000FF"/>
                </a:solidFill>
              </a:rPr>
              <a:t>solve </a:t>
            </a:r>
            <a:r>
              <a:rPr lang="en-US" sz="2000" dirty="0" err="1">
                <a:solidFill>
                  <a:srgbClr val="0000FF"/>
                </a:solidFill>
              </a:rPr>
              <a:t>dX</a:t>
            </a:r>
            <a:r>
              <a:rPr lang="en-US" sz="2000" baseline="-25000" dirty="0" err="1">
                <a:solidFill>
                  <a:srgbClr val="0000FF"/>
                </a:solidFill>
              </a:rPr>
              <a:t>A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dirty="0" err="1">
                <a:solidFill>
                  <a:srgbClr val="0000FF"/>
                </a:solidFill>
              </a:rPr>
              <a:t>dP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>
                <a:solidFill>
                  <a:srgbClr val="0000FF"/>
                </a:solidFill>
              </a:rPr>
              <a:t> (or </a:t>
            </a:r>
            <a:r>
              <a:rPr lang="en-US" sz="2000" dirty="0" err="1">
                <a:solidFill>
                  <a:srgbClr val="0000FF"/>
                </a:solidFill>
              </a:rPr>
              <a:t>dy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dirty="0" err="1">
                <a:solidFill>
                  <a:srgbClr val="0000FF"/>
                </a:solidFill>
              </a:rPr>
              <a:t>dW</a:t>
            </a:r>
            <a:r>
              <a:rPr lang="en-US" sz="2000" dirty="0" smtClean="0">
                <a:solidFill>
                  <a:srgbClr val="0000FF"/>
                </a:solidFill>
              </a:rPr>
              <a:t>) using Polymath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798" y="3701094"/>
            <a:ext cx="4437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First, need to determine </a:t>
            </a:r>
            <a:r>
              <a:rPr lang="en-US" sz="2000" dirty="0" smtClean="0">
                <a:latin typeface="Symbol" pitchFamily="18" charset="2"/>
              </a:rPr>
              <a:t>e,</a:t>
            </a:r>
            <a:r>
              <a:rPr lang="en-US" sz="2000" dirty="0" smtClean="0"/>
              <a:t> C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, &amp; </a:t>
            </a:r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59355"/>
              </p:ext>
            </p:extLst>
          </p:nvPr>
        </p:nvGraphicFramePr>
        <p:xfrm>
          <a:off x="4573878" y="3797300"/>
          <a:ext cx="1536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2" name="Equation" r:id="rId7" imgW="1536480" imgH="698400" progId="Equation.DSMT4">
                  <p:embed/>
                </p:oleObj>
              </mc:Choice>
              <mc:Fallback>
                <p:oleObj name="Equation" r:id="rId7" imgW="15364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878" y="3797300"/>
                        <a:ext cx="1536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92309"/>
              </p:ext>
            </p:extLst>
          </p:nvPr>
        </p:nvGraphicFramePr>
        <p:xfrm>
          <a:off x="6235700" y="3833876"/>
          <a:ext cx="252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3" name="Equation" r:id="rId9" imgW="2527200" imgH="609480" progId="Equation.DSMT4">
                  <p:embed/>
                </p:oleObj>
              </mc:Choice>
              <mc:Fallback>
                <p:oleObj name="Equation" r:id="rId9" imgW="25272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5700" y="3833876"/>
                        <a:ext cx="2527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35774" y="4343400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What is C</a:t>
            </a:r>
            <a:r>
              <a:rPr lang="en-US" sz="2000" baseline="-25000" dirty="0" smtClean="0">
                <a:solidFill>
                  <a:srgbClr val="0000FF"/>
                </a:solidFill>
              </a:rPr>
              <a:t>A0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91899"/>
              </p:ext>
            </p:extLst>
          </p:nvPr>
        </p:nvGraphicFramePr>
        <p:xfrm>
          <a:off x="272164" y="4719126"/>
          <a:ext cx="3263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4" name="Equation" r:id="rId11" imgW="3263760" imgH="698400" progId="Equation.DSMT4">
                  <p:embed/>
                </p:oleObj>
              </mc:Choice>
              <mc:Fallback>
                <p:oleObj name="Equation" r:id="rId11" imgW="32637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2164" y="4719126"/>
                        <a:ext cx="3263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58960"/>
              </p:ext>
            </p:extLst>
          </p:nvPr>
        </p:nvGraphicFramePr>
        <p:xfrm>
          <a:off x="3683000" y="4731318"/>
          <a:ext cx="5384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5" name="Equation" r:id="rId13" imgW="5384520" imgH="1130040" progId="Equation.DSMT4">
                  <p:embed/>
                </p:oleObj>
              </mc:Choice>
              <mc:Fallback>
                <p:oleObj name="Equation" r:id="rId13" imgW="538452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83000" y="4731318"/>
                        <a:ext cx="53848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417002"/>
              </p:ext>
            </p:extLst>
          </p:nvPr>
        </p:nvGraphicFramePr>
        <p:xfrm>
          <a:off x="2227263" y="5910700"/>
          <a:ext cx="1066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6" name="Equation" r:id="rId15" imgW="1066680" imgH="698400" progId="Equation.DSMT4">
                  <p:embed/>
                </p:oleObj>
              </mc:Choice>
              <mc:Fallback>
                <p:oleObj name="Equation" r:id="rId15" imgW="10666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5910700"/>
                        <a:ext cx="1066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326150"/>
              </p:ext>
            </p:extLst>
          </p:nvPr>
        </p:nvGraphicFramePr>
        <p:xfrm>
          <a:off x="3399917" y="5853550"/>
          <a:ext cx="3873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57" name="Equation" r:id="rId17" imgW="3873240" imgH="787320" progId="Equation.DSMT4">
                  <p:embed/>
                </p:oleObj>
              </mc:Choice>
              <mc:Fallback>
                <p:oleObj name="Equation" r:id="rId17" imgW="3873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917" y="5853550"/>
                        <a:ext cx="3873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0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33" grpId="0"/>
    </p:bldLst>
  </p:timing>
</p:sld>
</file>

<file path=ppt/theme/theme1.xml><?xml version="1.0" encoding="utf-8"?>
<a:theme xmlns:a="http://schemas.openxmlformats.org/drawingml/2006/main" name="L7 Unsteady state isothermal ope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L7 Unsteady state isothermal operation</Template>
  <TotalTime>2370</TotalTime>
  <Words>1519</Words>
  <Application>Microsoft Office PowerPoint</Application>
  <PresentationFormat>On-screen Show (4:3)</PresentationFormat>
  <Paragraphs>241</Paragraphs>
  <Slides>24</Slides>
  <Notes>0</Notes>
  <HiddenSlides>1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Meiryo</vt:lpstr>
      <vt:lpstr>Symbol</vt:lpstr>
      <vt:lpstr>L7 Unsteady state isothermal operation</vt:lpstr>
      <vt:lpstr>Equation</vt:lpstr>
      <vt:lpstr>Review: Fixed-Volume CSTR Start-Up</vt:lpstr>
      <vt:lpstr>Review: Time to Reach Steady-State</vt:lpstr>
      <vt:lpstr>Review: Enhanced Yield in Semi-Batch Reactor</vt:lpstr>
      <vt:lpstr>Review: Mole Balance on A for Semi-Batch Reactor</vt:lpstr>
      <vt:lpstr>Review: Mole Balance on B in Semi-Batch Reactor</vt:lpstr>
      <vt:lpstr>Review: Semi-Batch Mole Balances in Terms of 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mlkraft2</dc:creator>
  <cp:lastModifiedBy>Mary</cp:lastModifiedBy>
  <cp:revision>173</cp:revision>
  <cp:lastPrinted>2014-09-24T17:58:13Z</cp:lastPrinted>
  <dcterms:created xsi:type="dcterms:W3CDTF">2009-02-15T22:00:18Z</dcterms:created>
  <dcterms:modified xsi:type="dcterms:W3CDTF">2015-08-24T00:29:21Z</dcterms:modified>
</cp:coreProperties>
</file>